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339" r:id="rId3"/>
    <p:sldId id="317" r:id="rId4"/>
    <p:sldId id="258" r:id="rId5"/>
    <p:sldId id="340" r:id="rId6"/>
    <p:sldId id="375" r:id="rId7"/>
    <p:sldId id="432" r:id="rId8"/>
    <p:sldId id="387" r:id="rId9"/>
    <p:sldId id="378" r:id="rId10"/>
    <p:sldId id="422" r:id="rId11"/>
    <p:sldId id="401" r:id="rId12"/>
    <p:sldId id="386" r:id="rId13"/>
    <p:sldId id="435" r:id="rId14"/>
    <p:sldId id="433" r:id="rId15"/>
    <p:sldId id="402" r:id="rId16"/>
    <p:sldId id="437" r:id="rId17"/>
    <p:sldId id="436" r:id="rId18"/>
    <p:sldId id="403" r:id="rId19"/>
    <p:sldId id="423" r:id="rId20"/>
    <p:sldId id="404" r:id="rId21"/>
    <p:sldId id="439" r:id="rId22"/>
    <p:sldId id="438" r:id="rId23"/>
    <p:sldId id="440" r:id="rId24"/>
    <p:sldId id="441" r:id="rId25"/>
    <p:sldId id="442" r:id="rId26"/>
    <p:sldId id="443" r:id="rId27"/>
    <p:sldId id="444" r:id="rId28"/>
    <p:sldId id="314" r:id="rId29"/>
  </p:sldIdLst>
  <p:sldSz cx="9144000" cy="6858000" type="screen4x3"/>
  <p:notesSz cx="6858000" cy="9144000"/>
  <p:embeddedFontLst>
    <p:embeddedFont>
      <p:font typeface="Bebas Neue" panose="020B0604020202020204" charset="0"/>
      <p:regular r:id="rId31"/>
    </p:embeddedFont>
    <p:embeddedFont>
      <p:font typeface="Calibri" panose="020F0502020204030204" pitchFamily="34" charset="0"/>
      <p:regular r:id="rId32"/>
      <p:bold r:id="rId33"/>
      <p:italic r:id="rId34"/>
      <p:boldItalic r:id="rId35"/>
    </p:embeddedFont>
    <p:embeddedFont>
      <p:font typeface="Franklin Gothic" panose="020B0604020202020204" charset="0"/>
      <p:regular r:id="rId36"/>
      <p:bold r:id="rId37"/>
      <p:italic r:id="rId38"/>
      <p:boldItalic r:id="rId39"/>
    </p:embeddedFont>
    <p:embeddedFont>
      <p:font typeface="Roboto Condensed" panose="020B0604020202020204" charset="0"/>
      <p:regular r:id="rId40"/>
      <p:bold r:id="rId41"/>
      <p:italic r:id="rId42"/>
      <p:boldItalic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DE"/>
    <a:srgbClr val="4C004C"/>
    <a:srgbClr val="FF0000"/>
    <a:srgbClr val="660066"/>
    <a:srgbClr val="8EB65A"/>
    <a:srgbClr val="4D7731"/>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83117" autoAdjust="0"/>
  </p:normalViewPr>
  <p:slideViewPr>
    <p:cSldViewPr snapToGrid="0" snapToObjects="1">
      <p:cViewPr varScale="1">
        <p:scale>
          <a:sx n="60" d="100"/>
          <a:sy n="60" d="100"/>
        </p:scale>
        <p:origin x="17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Manejo de las Excepciones Predefinidas de Oracle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dirty="0">
                <a:latin typeface="Arial" pitchFamily="34" charset="0"/>
                <a:cs typeface="Arial" pitchFamily="34" charset="0"/>
              </a:rPr>
              <a:t>En el bloque PL/SQL del ejemplo se está insertando un nuevo departamento con identificación 10. La clave de esa tabla es la identificación del departamento (department_id). Como el departamento 10 ya existe se genera un error Oracle ORA-00001 asociado a la excepción </a:t>
            </a:r>
            <a:r>
              <a:rPr lang="en-US" sz="1200" b="1" dirty="0">
                <a:latin typeface="Arial" pitchFamily="34" charset="0"/>
                <a:cs typeface="Arial" pitchFamily="34" charset="0"/>
              </a:rPr>
              <a:t>DUP_VAL_ON_INDEX.</a:t>
            </a:r>
            <a:r>
              <a:rPr lang="en-US" sz="1200" dirty="0">
                <a:latin typeface="Arial" pitchFamily="34" charset="0"/>
                <a:cs typeface="Arial" pitchFamily="34" charset="0"/>
              </a:rPr>
              <a:t> </a:t>
            </a:r>
            <a:r>
              <a:rPr lang="es-MX" sz="1200" dirty="0">
                <a:latin typeface="Arial" pitchFamily="34" charset="0"/>
                <a:cs typeface="Arial" pitchFamily="34" charset="0"/>
              </a:rPr>
              <a:t>Como esa excepción está controlada en el bloque PL/SQL, se ejecutan las sentencias definidas después del THEN de esa excepción que son insertar en la tabla errores información del error (que es la que se visualiza) y el bloque finaliza en forma correcta.</a:t>
            </a:r>
          </a:p>
          <a:p>
            <a:pPr marL="0" indent="0" algn="just" eaLnBrk="1" hangingPunct="1">
              <a:lnSpc>
                <a:spcPct val="90000"/>
              </a:lnSpc>
              <a:spcBef>
                <a:spcPct val="0"/>
              </a:spcBef>
              <a:buNone/>
            </a:pPr>
            <a:endParaRPr lang="es-MX" sz="1200" b="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249793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Manejo de las Excepciones Predefinidas de Oracle</a:t>
            </a:r>
            <a:endParaRPr lang="es-MX" sz="1200" b="1" dirty="0">
              <a:latin typeface="Calibri" panose="020F0502020204030204" pitchFamily="34" charset="0"/>
              <a:cs typeface="Arial" pitchFamily="34" charset="0"/>
            </a:endParaRPr>
          </a:p>
          <a:p>
            <a:pPr marL="0" indent="0" algn="just" eaLnBrk="1" hangingPunct="1">
              <a:lnSpc>
                <a:spcPct val="90000"/>
              </a:lnSpc>
              <a:spcBef>
                <a:spcPct val="0"/>
              </a:spcBef>
              <a:buNone/>
            </a:pPr>
            <a:r>
              <a:rPr lang="es-CL" sz="1200" dirty="0">
                <a:latin typeface="Arial" pitchFamily="34" charset="0"/>
                <a:cs typeface="Arial" pitchFamily="34" charset="0"/>
              </a:rPr>
              <a:t>En el ejemplo, al mismo bloque PL/SQL de la primera presentación se le ha incorporado la sección de control de Excepciones para manejar el error Oracle ORA-01403. Como es una de las Excepciones Predefinidas de Oracle tiene un nombre asociado que es </a:t>
            </a:r>
            <a:r>
              <a:rPr lang="es-CL" sz="1100" b="0" i="0" u="none" strike="noStrike" cap="none" dirty="0">
                <a:solidFill>
                  <a:srgbClr val="000000"/>
                </a:solidFill>
                <a:effectLst/>
                <a:latin typeface="Arial"/>
                <a:ea typeface="Arial"/>
                <a:cs typeface="Arial"/>
                <a:sym typeface="Arial"/>
              </a:rPr>
              <a:t>NO_DATA_FOUND. Este nombre es al que se hace referencia para poder manejarlo en las sección de control de Excepciones del bloque PL/SQL. Si bien ahora el bloque finaliza en forma correcta, la pregunta es por qué la tabla que almacena el resultado del proceso (RESULTADO_PROCESO) está vacía.</a:t>
            </a:r>
          </a:p>
          <a:p>
            <a:pPr marL="0" indent="0" algn="just" eaLnBrk="1" hangingPunct="1">
              <a:lnSpc>
                <a:spcPct val="90000"/>
              </a:lnSpc>
              <a:spcBef>
                <a:spcPct val="0"/>
              </a:spcBef>
              <a:buNone/>
            </a:pPr>
            <a:r>
              <a:rPr lang="es-CL" sz="1100" b="0" i="0" u="none" strike="noStrike" cap="none" dirty="0">
                <a:solidFill>
                  <a:srgbClr val="000000"/>
                </a:solidFill>
                <a:effectLst/>
                <a:latin typeface="Arial"/>
                <a:ea typeface="Arial"/>
                <a:cs typeface="Arial"/>
                <a:sym typeface="Arial"/>
              </a:rPr>
              <a:t>La respuesta es porque como la sección de manejo de Excepciones está fuera del LOOP (después de END LOOP) al producirse el primer error ORA-01403 ldurante la ejecución del bloque PL/SQL, el control pasa de inmediato a la sección de control de Excepciones en donde se asignará cero a la variable v_porc_asig_jefe y el bloque finalizará, sin haber procesado a todas las filas del cursor, por lo tanto sin finalizar el LOOP y sin insertar el resultado en la tabla RESULTADO_PROCESO.</a:t>
            </a: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8880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Manejo de las Excepciones Predefinidas de Oracle</a:t>
            </a:r>
            <a:endParaRPr lang="es-MX" sz="1200" b="1" dirty="0">
              <a:latin typeface="Calibri" panose="020F0502020204030204" pitchFamily="34" charset="0"/>
              <a:cs typeface="Arial" pitchFamily="34" charset="0"/>
            </a:endParaRPr>
          </a:p>
          <a:p>
            <a:pPr marL="0" indent="0" algn="just" eaLnBrk="1" hangingPunct="1">
              <a:lnSpc>
                <a:spcPct val="90000"/>
              </a:lnSpc>
              <a:spcBef>
                <a:spcPct val="0"/>
              </a:spcBef>
              <a:buNone/>
            </a:pPr>
            <a:r>
              <a:rPr lang="es-CL" sz="1200" dirty="0">
                <a:latin typeface="Arial" pitchFamily="34" charset="0"/>
                <a:cs typeface="Arial" pitchFamily="34" charset="0"/>
              </a:rPr>
              <a:t>Ahora, </a:t>
            </a:r>
            <a:r>
              <a:rPr lang="es-CL" sz="1200" b="0" i="0" u="none" strike="noStrike" cap="none" dirty="0">
                <a:solidFill>
                  <a:srgbClr val="000000"/>
                </a:solidFill>
                <a:effectLst/>
                <a:latin typeface="Arial"/>
                <a:ea typeface="Arial"/>
                <a:cs typeface="Arial"/>
                <a:sym typeface="Arial"/>
              </a:rPr>
              <a:t>en esta nueva versión del bloque PL/SQL </a:t>
            </a:r>
            <a:r>
              <a:rPr lang="es-CL" sz="1200" dirty="0">
                <a:latin typeface="Arial" pitchFamily="34" charset="0"/>
                <a:cs typeface="Arial" pitchFamily="34" charset="0"/>
              </a:rPr>
              <a:t>anterior se le ha incorporado la sección de control de Excepciones para manejar el error Oracle ORA-01403 dentro del LOOP a través de un </a:t>
            </a:r>
            <a:r>
              <a:rPr lang="es-CL" sz="1100" b="0" i="0" u="none" strike="noStrike" cap="none" dirty="0">
                <a:solidFill>
                  <a:srgbClr val="000000"/>
                </a:solidFill>
                <a:effectLst/>
                <a:latin typeface="Arial"/>
                <a:ea typeface="Arial"/>
                <a:cs typeface="Arial"/>
                <a:sym typeface="Arial"/>
              </a:rPr>
              <a:t>Bloque Anidado (en verde) para la sentencia SELECT que obtiene desde la tabla </a:t>
            </a:r>
            <a:r>
              <a:rPr lang="es-CL" sz="1100" dirty="0">
                <a:latin typeface="Arial" pitchFamily="34" charset="0"/>
                <a:cs typeface="Arial" pitchFamily="34" charset="0"/>
              </a:rPr>
              <a:t>TRAMO_ASIG_JEFE,</a:t>
            </a:r>
            <a:r>
              <a:rPr lang="es-CL" sz="1100" b="0" i="0" u="none" strike="noStrike" cap="none" dirty="0">
                <a:solidFill>
                  <a:srgbClr val="000000"/>
                </a:solidFill>
                <a:effectLst/>
                <a:latin typeface="Arial"/>
                <a:ea typeface="Arial"/>
                <a:cs typeface="Arial"/>
                <a:sym typeface="Arial"/>
              </a:rPr>
              <a:t> el porcentaje de bonificación.  Por esta razón, como en la solución implementada existe un bloque PL/SQL Anidado para la sentencia SELECT dentro del LOOP, cualquier error que se produzca en la sentencia hará que la ejecución continúe en la sección de control de Excepciones, se le asignará cero a la variable v_porc_asig_jefe y posteriormente la ejecución sigue con la actualización del salario del empleado que se está procesando. Cuando se termine de procesar a todos los empleados (fin del LOOP) se insertará en la tabla RESULTADO_PROCESO el total del empleados procesados y el total de empleados actualizados, y finalizará el bloque.</a:t>
            </a: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1420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Uso de Funciones SQLCODE y SQLERRM</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Cuando ocurre una excepción, se puede identificar el código de error asociado o el mensaje de error usando funciones predefinidas.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Las funciones que permiten aclarar al usuario la situación de error son:</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SQLCODE: retorna el número de error Oracle para excepciones internas.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SQLERRM: retorna el mensaje de error asociado con el número de error.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Las funciones SQLCODE y SQLERRM no se pueden utilizar directamente en una sentencia SQL, por ejemplo en una sentencia INSERT. Para ello se deben asignar los valores a funciones locales y usar esas variables en la sentencia SQL. Sus valores se pueden visualizar directamente.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Para las Excepciones Predefinidas, SQLCODE devuelve el número del error de Oracle asociado. El número que SQLCODE devuelve es negativo a menos que el error de Oracle sea que no se encuentran datos (NO_DATA_FOUND), en cuyo caso SQLCODE devuelve +100. Para las excepciones definidas por el usuario, SQLCODE devuelve +1, o un valor que el programador asigna si la excepción está asociada con un número de error de Oracle mediante pragma EXCEPTION_INIT.</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El SQLCODE para las Excepciones Predefinidas de Oracle son los siguientes: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ACCESS_INTO_NULL (ORA-06530) : </a:t>
            </a:r>
            <a:r>
              <a:rPr lang="es-CL" sz="1100" b="0" i="0" u="none" strike="noStrike" cap="none" dirty="0">
                <a:solidFill>
                  <a:srgbClr val="000000"/>
                </a:solidFill>
                <a:effectLst/>
                <a:latin typeface="Arial"/>
                <a:ea typeface="Arial"/>
                <a:cs typeface="Arial"/>
                <a:sym typeface="Arial"/>
              </a:rPr>
              <a:t>-6530</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CASE_NOT_FOUND (ORA-06592) : </a:t>
            </a:r>
            <a:r>
              <a:rPr lang="es-CL" sz="1100" b="0" i="0" u="none" strike="noStrike" cap="none" dirty="0">
                <a:solidFill>
                  <a:srgbClr val="000000"/>
                </a:solidFill>
                <a:effectLst/>
                <a:latin typeface="Arial"/>
                <a:ea typeface="Arial"/>
                <a:cs typeface="Arial"/>
                <a:sym typeface="Arial"/>
              </a:rPr>
              <a:t>-6592</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COLLECTION_IS_NULL (ORA-06531) : </a:t>
            </a:r>
            <a:r>
              <a:rPr lang="es-CL" sz="1100" b="0" i="0" u="none" strike="noStrike" cap="none" dirty="0">
                <a:solidFill>
                  <a:srgbClr val="000000"/>
                </a:solidFill>
                <a:effectLst/>
                <a:latin typeface="Arial"/>
                <a:ea typeface="Arial"/>
                <a:cs typeface="Arial"/>
                <a:sym typeface="Arial"/>
              </a:rPr>
              <a:t>-6531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CURSOR_ALREADY_OPEN  (ORA-06511) : -6511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DUP_VAL_ON_INDEX (ORA-00001) :-1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INVALID_CURSOR (ORA-01001) : -1001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INVALID_NUMBER (ORA-01722) : -1722</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LOGIN_DENIED (ORA-01017) : </a:t>
            </a:r>
            <a:r>
              <a:rPr lang="es-CL" sz="1100" b="0" i="0" u="none" strike="noStrike" cap="none" dirty="0">
                <a:solidFill>
                  <a:srgbClr val="000000"/>
                </a:solidFill>
                <a:effectLst/>
                <a:latin typeface="Arial"/>
                <a:ea typeface="Arial"/>
                <a:cs typeface="Arial"/>
                <a:sym typeface="Arial"/>
              </a:rPr>
              <a:t>-1017</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NO_DATA_FOUND (ORA-01403) : +100</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NOT_LOGGED_ON (ORA-01012) : </a:t>
            </a:r>
            <a:r>
              <a:rPr lang="es-CL" sz="1100" b="0" i="0" u="none" strike="noStrike" cap="none" dirty="0">
                <a:solidFill>
                  <a:srgbClr val="000000"/>
                </a:solidFill>
                <a:effectLst/>
                <a:latin typeface="Arial"/>
                <a:ea typeface="Arial"/>
                <a:cs typeface="Arial"/>
                <a:sym typeface="Arial"/>
              </a:rPr>
              <a:t>-1012</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PROGRAM_ERROR  (ORA-06501) : </a:t>
            </a:r>
            <a:r>
              <a:rPr lang="es-CL" sz="1100" b="0" i="0" u="none" strike="noStrike" cap="none" dirty="0">
                <a:solidFill>
                  <a:srgbClr val="000000"/>
                </a:solidFill>
                <a:effectLst/>
                <a:latin typeface="Arial"/>
                <a:ea typeface="Arial"/>
                <a:cs typeface="Arial"/>
                <a:sym typeface="Arial"/>
              </a:rPr>
              <a:t>-6501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STORAGE_ERROR  (ORA-06500) : </a:t>
            </a:r>
            <a:r>
              <a:rPr lang="es-CL" sz="1100" b="0" i="0" u="none" strike="noStrike" cap="none" dirty="0">
                <a:solidFill>
                  <a:srgbClr val="000000"/>
                </a:solidFill>
                <a:effectLst/>
                <a:latin typeface="Arial"/>
                <a:ea typeface="Arial"/>
                <a:cs typeface="Arial"/>
                <a:sym typeface="Arial"/>
              </a:rPr>
              <a:t>-6500</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SUBSCRIPT_BEYOND_COUNT  (ORA-06533) : </a:t>
            </a:r>
            <a:r>
              <a:rPr lang="es-CL" sz="1100" b="0" i="0" u="none" strike="noStrike" cap="none" dirty="0">
                <a:solidFill>
                  <a:srgbClr val="000000"/>
                </a:solidFill>
                <a:effectLst/>
                <a:latin typeface="Arial"/>
                <a:ea typeface="Arial"/>
                <a:cs typeface="Arial"/>
                <a:sym typeface="Arial"/>
              </a:rPr>
              <a:t>-6533</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SUBSCRIPT_OUTSIDE_LIMIT  (ORA-06532) : </a:t>
            </a:r>
            <a:r>
              <a:rPr lang="es-CL" sz="1100" b="0" i="0" u="none" strike="noStrike" cap="none" dirty="0">
                <a:solidFill>
                  <a:srgbClr val="000000"/>
                </a:solidFill>
                <a:effectLst/>
                <a:latin typeface="Arial"/>
                <a:ea typeface="Arial"/>
                <a:cs typeface="Arial"/>
                <a:sym typeface="Arial"/>
              </a:rPr>
              <a:t>-6532</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SYS_INVALID_ROWID  (ORA-01410) : </a:t>
            </a:r>
            <a:r>
              <a:rPr lang="es-CL" sz="1100" b="0" i="0" u="none" strike="noStrike" cap="none" dirty="0">
                <a:solidFill>
                  <a:srgbClr val="000000"/>
                </a:solidFill>
                <a:effectLst/>
                <a:latin typeface="Arial"/>
                <a:ea typeface="Arial"/>
                <a:cs typeface="Arial"/>
                <a:sym typeface="Arial"/>
              </a:rPr>
              <a:t>-1410</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TIMEOUT_ON_RESOURCE  (ORA-00051) : </a:t>
            </a:r>
            <a:r>
              <a:rPr lang="es-CL" sz="1100" b="0" i="0" u="none" strike="noStrike" cap="none" dirty="0">
                <a:solidFill>
                  <a:srgbClr val="000000"/>
                </a:solidFill>
                <a:effectLst/>
                <a:latin typeface="Arial"/>
                <a:ea typeface="Arial"/>
                <a:cs typeface="Arial"/>
                <a:sym typeface="Arial"/>
              </a:rPr>
              <a:t>-51</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TOO_MANY_ROWS (ORA-01422) : </a:t>
            </a:r>
            <a:r>
              <a:rPr lang="es-CL" sz="1100" b="0" i="0" u="none" strike="noStrike" cap="none" dirty="0">
                <a:solidFill>
                  <a:srgbClr val="000000"/>
                </a:solidFill>
                <a:effectLst/>
                <a:latin typeface="Arial"/>
                <a:ea typeface="Arial"/>
                <a:cs typeface="Arial"/>
                <a:sym typeface="Arial"/>
              </a:rPr>
              <a:t>-1422</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VALUE_ERROR  (ORA-06502) : </a:t>
            </a:r>
            <a:r>
              <a:rPr lang="es-CL" sz="1100" b="0" i="0" u="none" strike="noStrike" cap="none" dirty="0">
                <a:solidFill>
                  <a:srgbClr val="000000"/>
                </a:solidFill>
                <a:effectLst/>
                <a:latin typeface="Arial"/>
                <a:ea typeface="Arial"/>
                <a:cs typeface="Arial"/>
                <a:sym typeface="Arial"/>
              </a:rPr>
              <a:t>-6502</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ZERO_DIVIDE  (ORA-01476) : </a:t>
            </a:r>
            <a:r>
              <a:rPr lang="es-CL" sz="1100" b="0" i="0" u="none" strike="noStrike" cap="none" dirty="0">
                <a:solidFill>
                  <a:srgbClr val="000000"/>
                </a:solidFill>
                <a:effectLst/>
                <a:latin typeface="Arial"/>
                <a:ea typeface="Arial"/>
                <a:cs typeface="Arial"/>
                <a:sym typeface="Arial"/>
              </a:rPr>
              <a:t>-1476</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194605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solidFill>
                  <a:prstClr val="white"/>
                </a:solidFill>
                <a:latin typeface="Calibri"/>
              </a:rPr>
              <a:t>Uso de Funciones SQLCODE y SQLERRM</a:t>
            </a:r>
            <a:r>
              <a:rPr lang="es-CL" sz="1200" b="1" dirty="0">
                <a:solidFill>
                  <a:prstClr val="white"/>
                </a:solidFill>
                <a:latin typeface="Calibri"/>
              </a:rPr>
              <a:t>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dirty="0">
                <a:latin typeface="Arial" pitchFamily="34" charset="0"/>
                <a:cs typeface="Arial" pitchFamily="34" charset="0"/>
              </a:rPr>
              <a:t>En el bloque PL/SQL del ejemplo se está insertando un nuevo departamento con identificación 10. La clave de esa tabla es la identificación del departamento (department_id). Como el departamento 10 ya existe se generará la excepción predefinida del Oracle </a:t>
            </a:r>
            <a:r>
              <a:rPr lang="en-US" sz="1200" b="1" dirty="0">
                <a:latin typeface="Arial" pitchFamily="34" charset="0"/>
                <a:cs typeface="Arial" pitchFamily="34" charset="0"/>
              </a:rPr>
              <a:t>DUP_VAL_ON_INDEX.</a:t>
            </a:r>
            <a:r>
              <a:rPr lang="en-US" sz="1200" dirty="0">
                <a:latin typeface="Arial" pitchFamily="34" charset="0"/>
                <a:cs typeface="Arial" pitchFamily="34" charset="0"/>
              </a:rPr>
              <a:t> Sin embargo, en la sección de manejo de excepciones se usa OTHERS para controlar cualquier error que se producirá en la ejecución del bloque. Por esta razón, se debe obtener el código y mensaje de error  de la excepción que se generó. </a:t>
            </a:r>
            <a:r>
              <a:rPr lang="es-CL" sz="1200" dirty="0">
                <a:latin typeface="Arial" pitchFamily="34" charset="0"/>
                <a:cs typeface="Arial" pitchFamily="34" charset="0"/>
              </a:rPr>
              <a:t>Para esto, se usan las funciones SQLCODE y SQLERRM respectivamente. Esta funciones no se pueden usar directamente en una sentencia de INSERT, por esto es que los valores que retornarán ambas funciones se almacenan en las variables v_codigo_error y v_mensaje_error para poder insertar los valores en la tabla ERROR_PROCESO.</a:t>
            </a:r>
            <a:endParaRPr lang="es-MX" sz="1200" dirty="0">
              <a:latin typeface="Arial" pitchFamily="34" charset="0"/>
              <a:cs typeface="Arial" pitchFamily="34" charset="0"/>
            </a:endParaRPr>
          </a:p>
          <a:p>
            <a:pPr marL="0" indent="0" algn="just" eaLnBrk="1" hangingPunct="1">
              <a:lnSpc>
                <a:spcPct val="90000"/>
              </a:lnSpc>
              <a:spcBef>
                <a:spcPct val="0"/>
              </a:spcBef>
              <a:buNone/>
            </a:pPr>
            <a:endParaRPr lang="es-MX" sz="1200" b="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815931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Uso de Funciones SQLCODE y SQLERRM</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se han definido tres variables bind para definir el valor de la colación (:b_valor_colacion), el valor de la movilización (:b_valor_móvil) y la fecha de proceso (_b_fecha_proceso).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El cursor explícito cur_emp_trabaja obtiene la identificación de los empleados, el total de empleados que tiene a su cargo (por ser jefe), el salario., el valor de la comisión y la ciudad en al que trabajan.</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Se usa OUTER JOIN porque se deben procesar a todos los empleados sean o no jefes y porque además existe un empleado cuya identificación de departamento es NULA. </a:t>
            </a:r>
          </a:p>
        </p:txBody>
      </p:sp>
    </p:spTree>
    <p:extLst>
      <p:ext uri="{BB962C8B-B14F-4D97-AF65-F5344CB8AC3E}">
        <p14:creationId xmlns:p14="http://schemas.microsoft.com/office/powerpoint/2010/main" val="395911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Uso de Funciones SQLCODE y SQLERRM</a:t>
            </a:r>
            <a:endParaRPr lang="es-CL" sz="12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 el proceso y el objeto secuencia que se usa para insertar en la tabla de errores. El primer bloque anidado se define para la sentencia SELECT que obtendrá el valor de la comisión por jefe. Esto se hace para poder manejar cualquier excepción que se produzca en esta sentencia y de esta manera se procesen todos los empleados independiente del error que se pueda producir. En este primer bloque anidado se manejan las excepciones con OTHERS por esta razón para saber que excepción es la que se produjo se usa la función SQLERRM para obtener el mensaje de error. Después de esto, se insertarán la información en la tabla ERROR_PROCESO.</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039747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Uso de Funciones SQLCODE y SQLERRM</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segundo bloque anidado se define para la sentencia SELECT que obtendrá el valor del descuento del sindicato. Esto se hace para poder manejar cualquier excepción que se produzca en esta sentencia y de esta manera se procesen todos los empleados independiente del error que se pueda producir. En este segundo bloque anidado se manejan las excepciones con OTHERS por esta razón para saber que excepción es la que se produjo se usa la función SQLERRM para obtener el mensaje de error. Después de esto, se insertarán la información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enla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tabla ERROR_PROCESO.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La ejecución continuará con el aumento del 25% del valor de la movilización para los empleados que trabajen en la Londres o Toronto. Posteriormente se obtendrá el valor del alcance líquido y se insertará el resultado del proceso en la tabla HABER_CALC_SALARIO.</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773021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solidFill>
                  <a:prstClr val="white"/>
                </a:solidFill>
                <a:latin typeface="Calibri"/>
              </a:rPr>
              <a:t>Trabajar simultáneamente con más de un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resultado se muestra parte de la información que generó el proceso en las tablas HABER_CALC_SALARIO y ERROR_PROCESO.</a:t>
            </a:r>
          </a:p>
        </p:txBody>
      </p:sp>
    </p:spTree>
    <p:extLst>
      <p:ext uri="{BB962C8B-B14F-4D97-AF65-F5344CB8AC3E}">
        <p14:creationId xmlns:p14="http://schemas.microsoft.com/office/powerpoint/2010/main" val="7473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No Predefinidas de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Estas excepciones son similares a las Excepciones Predefinidas del servidor Oracle sin embargo no se encuentran definidas como excepciones en el servidor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errores estándares de Oracle pero que no poseen un nombre de excepción definida en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crear excepciones con errores estándares de Oracle utilizando la función PRAGMA EXCEPTION_INIT.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PRAGMA es la palabra clave que significa que la declaración es una directiva del compilador. En PL/SQL, EXCEPTION_INIT es una PRAGMA que le dice al compilador PL/SQL que se asocia un nombre de excepción con un error Oracle. Esto permite interpretar todas las presencias del nombre de excepción dentro del bloque como el número de error del servidor Oracle asociado. (SQLCODE)</a:t>
            </a:r>
          </a:p>
        </p:txBody>
      </p:sp>
    </p:spTree>
    <p:extLst>
      <p:ext uri="{BB962C8B-B14F-4D97-AF65-F5344CB8AC3E}">
        <p14:creationId xmlns:p14="http://schemas.microsoft.com/office/powerpoint/2010/main" val="61303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No Predefinidas de Oracle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EXCEPTION</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 la excepción a crear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PRAGMA EXCEPTION_INIT(</a:t>
            </a: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número_error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la excepción previamente declarada</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número_error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número de error standard de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WHEN </a:t>
            </a: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THEN</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la referencia a la excepción declarada en la sección Declarativa y que fue asociada a la función PRAGMA_EXCEPTION_INIT</a:t>
            </a:r>
          </a:p>
        </p:txBody>
      </p:sp>
    </p:spTree>
    <p:extLst>
      <p:ext uri="{BB962C8B-B14F-4D97-AF65-F5344CB8AC3E}">
        <p14:creationId xmlns:p14="http://schemas.microsoft.com/office/powerpoint/2010/main" val="295009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No Predefinidas de Oracle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ejemplo, se define la excepción EXCEPCION_INSERT a la cuál, con la función PRAGMA EXCEPTION_INIT, se le asocia el código de error estándar Oracle -01400 que corresponde a la inserción de un valor NULO a una columna de una tabla que está definida como obligatoria (NOT NULL).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sección de manejo de excepciones del bloque se hace referencia a la excepción defina (EXCEPCION_INSERT) y se obtendrá el mensaje de error. Posteriormente se insertarán la información en la tabla ERROR_PROCESO.</a:t>
            </a:r>
          </a:p>
        </p:txBody>
      </p:sp>
    </p:spTree>
    <p:extLst>
      <p:ext uri="{BB962C8B-B14F-4D97-AF65-F5344CB8AC3E}">
        <p14:creationId xmlns:p14="http://schemas.microsoft.com/office/powerpoint/2010/main" val="2389466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No Predefinidas de Oracle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Basados en el ejemplo anterior, ahora en el bloque PL/SQL se asoció a la excepción EXCEPCION_INSERT el código de error estándar Oracle -02291 que corresponde a la inserción de un en una columna que es clave foránea de la tabla. En este caso la columna location_id hace referencia a la misma columna de la tabla LOCATIONS en donde es clave primaria. Por lo tanto cuando se inserté, Oracle validará que el valor que se inserte en esa columna existe en la tabla LOCATIONS. Como el valor 9 no existe en esa tabla entonces se producirá el error que se está manejando en la excepción EXCEPCION_INSERT.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sección de manejo de excepciones del bloque se hace referencia a la excepción defina (EXCEPCION_INSERT) y se obtendrá el mensaje de error. Posteriormente se insertarán la información en la tabla ERROR_PROCESO.</a:t>
            </a:r>
          </a:p>
        </p:txBody>
      </p:sp>
    </p:spTree>
    <p:extLst>
      <p:ext uri="{BB962C8B-B14F-4D97-AF65-F5344CB8AC3E}">
        <p14:creationId xmlns:p14="http://schemas.microsoft.com/office/powerpoint/2010/main" val="2099041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Definidas por el Usuario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PL/SQL permite definir excepciones propias del usuario según se requiera. Las excepciones PL/SQL definidas por el usuario se deben: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Declarar en la sección de Declaración del bloque PL/SQL.</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Generar explícitamente con la sentencia RAISE en la sección Ejecutable.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Manejar en la sección de manejo de Excepciones (EXCEPTION).</a:t>
            </a:r>
          </a:p>
        </p:txBody>
      </p:sp>
    </p:spTree>
    <p:extLst>
      <p:ext uri="{BB962C8B-B14F-4D97-AF65-F5344CB8AC3E}">
        <p14:creationId xmlns:p14="http://schemas.microsoft.com/office/powerpoint/2010/main" val="3330087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Definidas por el Usuario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 EXCEPTION: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 la excepción definida por el usuario.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RAISE </a:t>
            </a: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utiliza para generar explícitamente la excepción definida por el usuario;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WHEN excepción THEN</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nombre_excepción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la referencia a la excepción definida por el usuario en la sección Declarativa.</a:t>
            </a:r>
          </a:p>
        </p:txBody>
      </p:sp>
    </p:spTree>
    <p:extLst>
      <p:ext uri="{BB962C8B-B14F-4D97-AF65-F5344CB8AC3E}">
        <p14:creationId xmlns:p14="http://schemas.microsoft.com/office/powerpoint/2010/main" val="2592900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Definidas por el Usuario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ejemplo, se define la excepción SALARIO_FUERA_RANGO. Esta excepción es generada cuando el nuevo salario del empleado es mayor al valor límite que es 24000.  Cuando se genere esta excepción el control pasará a la sección de manejo de excepciones del bloque y se insertará como error en la tabla ERROR_PROCESO y seguirá con el procesamiento del siguiente empleado. Si el nuevo salario del empleado en menor o igual a 24000 no se generará la excepción sino que se realizará la actualización del salario del empleado.</a:t>
            </a:r>
          </a:p>
        </p:txBody>
      </p:sp>
    </p:spTree>
    <p:extLst>
      <p:ext uri="{BB962C8B-B14F-4D97-AF65-F5344CB8AC3E}">
        <p14:creationId xmlns:p14="http://schemas.microsoft.com/office/powerpoint/2010/main" val="787033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Excepciones en PL/SQL</a:t>
            </a:r>
            <a:endParaRPr lang="es-MX" sz="1200" b="0" dirty="0">
              <a:solidFill>
                <a:prstClr val="white"/>
              </a:solidFill>
              <a:latin typeface="Calibri" panose="020F0502020204030204" pitchFamily="34" charset="0"/>
              <a:cs typeface="Calibri" panose="020F0502020204030204" pitchFamily="34" charset="0"/>
            </a:endParaRPr>
          </a:p>
          <a:p>
            <a:pPr marL="0" indent="0" algn="just" eaLnBrk="1" hangingPunct="1">
              <a:lnSpc>
                <a:spcPct val="90000"/>
              </a:lnSpc>
              <a:spcBef>
                <a:spcPct val="0"/>
              </a:spcBef>
              <a:buNone/>
            </a:pPr>
            <a:r>
              <a:rPr lang="es-CL" sz="1200" dirty="0">
                <a:latin typeface="Arial" pitchFamily="34" charset="0"/>
                <a:cs typeface="Arial" pitchFamily="34" charset="0"/>
              </a:rPr>
              <a:t>En el bloque PL/SQL del ejemplo, se ha definido el cursor explicito cur_jefe_emp que obtiene la identificación del empleado y el total de empleados de los cuales el empleado es jefe.  Por cada fila que se lee del cursor, se verifica si el empleado es jefe de otros empleado para poder obtener el porcentaje de bonificación que le corresponde. Este porcentaje se obtiene desde la tabla TRAMO_ASIG_JEFE de acuerdo a la cantidad de empleados de los cuales es jefe. Las columnas rango_ini y rango_fin indican el rango de empleados que debe tener a su cargo para que le corresponda el porcentaje de bonificación indicado en la columna porc_asig_jefe. Obtenido este porcentaje, el bloque actualiza el salario actual que posee el empleado, sumándole la comisión y la asignación por ser jefe. Al terminar de procesar a todos los empleados (se leyeron todas las filas del cursor) finaliza el LOOP y se insertará en la tabla RESULTADO_PROCESO el total de empleados procesados y el total de empleados a los cuales se les actualizó el salario.</a:t>
            </a:r>
          </a:p>
          <a:p>
            <a:pPr marL="0" indent="0" algn="just" eaLnBrk="1" hangingPunct="1">
              <a:lnSpc>
                <a:spcPct val="90000"/>
              </a:lnSpc>
              <a:spcBef>
                <a:spcPct val="0"/>
              </a:spcBef>
              <a:buNone/>
            </a:pPr>
            <a:r>
              <a:rPr lang="es-CL" sz="1200" dirty="0">
                <a:latin typeface="Arial" pitchFamily="34" charset="0"/>
                <a:cs typeface="Arial" pitchFamily="34" charset="0"/>
              </a:rPr>
              <a:t>Sin embargo, durante la ejecución del bloque PL/SQL se produce el error ORA-01403 y que hace referencia que ocurrió en la línea 15 del bloque, que corresponde a la sentencia SELECT. Esto significa que alguno de los empleados que se está procesando tiene un total de empleados a su cargo que no está entre los rangos de la tabla TRAMO_ASIG_JEFE. Esto provoca que el bloque finalice en forma abrupta y no se procesen todos los empleados.</a:t>
            </a:r>
          </a:p>
          <a:p>
            <a:pPr marL="0" indent="0" algn="just" eaLnBrk="1" hangingPunct="1">
              <a:lnSpc>
                <a:spcPct val="90000"/>
              </a:lnSpc>
              <a:spcBef>
                <a:spcPct val="0"/>
              </a:spcBef>
              <a:buNone/>
            </a:pPr>
            <a:r>
              <a:rPr lang="es-CL" sz="1200" dirty="0">
                <a:latin typeface="Arial" pitchFamily="34" charset="0"/>
                <a:cs typeface="Arial" pitchFamily="34" charset="0"/>
              </a:rPr>
              <a:t>La pregunta es entonces ¿Qué hacer para el bloque PL/SQL procese a todos los empleados y finalice en forma correcta aún cuando se produzca algún error durante la ejecución?</a:t>
            </a: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Excepciones en PL/SQL </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En el lenguaje PL/SQL, los errores de cualquier tipo, que se genera durante la ejecución del programa, son tratados como Excepciones.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PL/SQL captura y responde a los errores utilizando una arquitectura de controladores de excepciones. El mecanismo de controlador de excepciones permite que un bloque PL/SQL pueda tener una sección separada (de la sección de Ejecución) para el manejo de cualquier error.</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Cualquier error se maneja por el mismo manejador de excepciones en la Sección de Excepciones del bloque PL/SQL.</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Cuando ocurre un error en PL/SQL, ya sea un error de sistema o un error de aplicación, el procesamiento en la sección de ejecución del bloque PL/SQL actual se detiene y ,si existe, el control se transfiere a la sección de Excepción. Si embargo, em control no puede volver nuevamente a la sección de Ejecución a menos que se trabaje con bloques Anidados.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Antes de que se pueda generar o manejar una excepción, se debe definir. A la mayoría de las excepciones Oracle las predefine asignándoles un número y mensaje, pero a las más comunes les asigna un nombre que se encuentran definidos en Packages propios de Oracle.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Todas las excepciones predefinidas también tienen un código de error asociado que es un número negativo, excepto para la excepción NO_DATA_FOUND que tiene asociado el código de error +100. El código de error de una excepción predefinida se obtiene con la función SQLCODE.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Una excepción se puede generar: </a:t>
            </a:r>
          </a:p>
          <a:p>
            <a:pPr marL="628650" lvl="1" indent="-171450" algn="just" eaLnBrk="1" hangingPunct="1">
              <a:lnSpc>
                <a:spcPct val="90000"/>
              </a:lnSpc>
              <a:spcBef>
                <a:spcPct val="0"/>
              </a:spcBef>
              <a:buFont typeface="Courier New" panose="02070309020205020404" pitchFamily="49" charset="0"/>
              <a:buChar char="o"/>
            </a:pPr>
            <a:r>
              <a:rPr lang="es-MX" sz="1200" b="0" dirty="0">
                <a:latin typeface="Calibri" panose="020F0502020204030204" pitchFamily="34" charset="0"/>
                <a:cs typeface="Arial" pitchFamily="34" charset="0"/>
              </a:rPr>
              <a:t>Implícitamente por el Servidor Oracle: en este caso un error Oracle ocurre y la excepción asociada se ejecuta automáticamente. Estos se conocen como Excepciones Predefinidas.</a:t>
            </a:r>
          </a:p>
          <a:p>
            <a:pPr marL="628650" lvl="1" indent="-171450" algn="just" eaLnBrk="1" hangingPunct="1">
              <a:lnSpc>
                <a:spcPct val="90000"/>
              </a:lnSpc>
              <a:spcBef>
                <a:spcPct val="0"/>
              </a:spcBef>
              <a:buFont typeface="Courier New" panose="02070309020205020404" pitchFamily="49" charset="0"/>
              <a:buChar char="o"/>
            </a:pPr>
            <a:r>
              <a:rPr lang="es-MX" sz="1200" b="0" dirty="0">
                <a:latin typeface="Calibri" panose="020F0502020204030204" pitchFamily="34" charset="0"/>
                <a:cs typeface="Arial" pitchFamily="34" charset="0"/>
              </a:rPr>
              <a:t>Explícitamente por el programa PL/SQL: en este caso las excepciones se deben generar explícitamente. Una excepción se genera explícitamente usando la sentencia RAISE dentro del bloque la cual puede generar excepciones definidas por el usuario o excepciones predefinidas.</a:t>
            </a: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Excepciones en PL/SQL </a:t>
            </a:r>
            <a:endParaRPr lang="es-CL" sz="1200" b="0" dirty="0">
              <a:solidFill>
                <a:prstClr val="white"/>
              </a:solidFill>
              <a:latin typeface="Calibri"/>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Se debe incluir una sección EXCEPTION en el bloque PL/SQL para que controle las excepciones.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la excepción se genera en la sección ejecutable del bloque, el control pasa al manejador de esa excepción definido en la Sección de Excepciones del bloque PL/SQL.</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el bloque PL/SQL maneja satisfactoriamente la excepción, entonces la excepción no se propaga al bloque superior (si es que existe) o devuelve el control al Sistema. El bloque PL/SQL termina satisfactoriamente.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la excepción se genera en la sección Ejecutable del bloque y ésta no tiene un correspondiente manejador de excepción, el bloque PL/SQL termina con fallas y la excepción se propaga al bloque superior (la excepción pasa a ese bloque haciendo que también termine con falla)  que o devuelve el control a la aplicación que ejecutó el programa PL/SQL.</a:t>
            </a:r>
          </a:p>
        </p:txBody>
      </p:sp>
    </p:spTree>
    <p:extLst>
      <p:ext uri="{BB962C8B-B14F-4D97-AF65-F5344CB8AC3E}">
        <p14:creationId xmlns:p14="http://schemas.microsoft.com/office/powerpoint/2010/main" val="68303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MX" sz="1200" b="1" i="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6498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Manejo de las Excepciones</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 manejar cualquier error al incluir un controlador correspondiente dentro de la sección de control de excepciones del bloque PL/SQL.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Cada controlador consiste en una cláusula WHEN, que especifica un nombre de excepción, seguido por una secuencia de sentencias que se ejecutan cuando se produce esta excepción.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pueden incluir las excepciones que se deseen dentro de una sección de excepciones para controlar excepciones específicas. Sin embargo, no se puede tener varios controladores para una misma excepción.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  </a:t>
            </a:r>
            <a:r>
              <a:rPr lang="es-MX" sz="1200" b="1" i="1" dirty="0">
                <a:latin typeface="Calibri" panose="020F0502020204030204" pitchFamily="34" charset="0"/>
                <a:cs typeface="Arial" pitchFamily="34" charset="0"/>
              </a:rPr>
              <a:t>excepción</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estándar de una excepción predefinida o el nombre de una excepción definida por el usuario declarada en la sección Declarativa.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  </a:t>
            </a:r>
            <a:r>
              <a:rPr lang="es-MX" sz="1200" b="1" i="1" dirty="0">
                <a:latin typeface="Calibri" panose="020F0502020204030204" pitchFamily="34" charset="0"/>
                <a:cs typeface="Arial" pitchFamily="34" charset="0"/>
              </a:rPr>
              <a:t>sentencia</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una o más sentencias PL/SQL o SQL que se ejecutarán si ocurre la excepción controlada.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  OTHERS: es una cláusula opcional de manejo de excepciones que controla cualquier excepción que no se está manejando explícitamente.</a:t>
            </a: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Manejo de las Excepciones </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La palabra clave EXCEPTION comienza la sección de manejo de excepciones.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Se debe especificar un nombre a la excepción seguido de una secuencia de sentencias que se ejecutarán cuando la excepción se genere.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Se puede incluir un número indefinido de gestores dentro de la sección EXCEPTION para manejar excepciones específicas.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Sólo un gestor de excepciones es procesado antes de que la ejecución del bloque finalice.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WHEN OTHERS debe ser la última cláusula en la sección de manejo de excepciones. La excepción OTHERS controla cualquier error que se produce en un bloque PL/SQL y que no está controlado en la sección de Excepciones del bloque. Debe ir asociada a las funciones SQLCODE y SQLERRM. Se puede tener sólo una cláusula OTHERS. </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se desea manejar la misma excepción para diferentes sentencias SQL, entonces se debe generar un bloque por separado para cada sentencia y cada bloque debe tener su propia sección de Excepción.</a:t>
            </a:r>
          </a:p>
        </p:txBody>
      </p:sp>
    </p:spTree>
    <p:extLst>
      <p:ext uri="{BB962C8B-B14F-4D97-AF65-F5344CB8AC3E}">
        <p14:creationId xmlns:p14="http://schemas.microsoft.com/office/powerpoint/2010/main" val="271832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Manejo de las Excepciones Predefinidas de Oracle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Excepciones Predefinidas del servidor Oracle se manejan haciendo referencia a su nombre asociado en la sección que maneja las excepciones en el bloque PL/SQL. Estas excepciones se encuentran almacenadas en Packages propios de la base de datos Oracle, en donde están asociados el código de error (ORA-999999) a su nombre de excepción.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alrededor de 20 las Excepciones Predefinidas de Oracle y las más comunes son las que referencian en la presentación. El detalle del resto de las Excepciones Predefinidas de Oracle en el siguiente: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ACCESS_INTO_NULL (ORA-06530) : Se ha intentado asignar valores a los atributos de un  objeto que no se ha inicializado.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CASE_NOT_FOUND (ORA-06592) : Ninguna de las opciones en la cláusula WHEN de una sentencia CASE se ha seleccionado y no se ha definido la cláusula ELSE.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COLLECTION_IS_NULL (ORA-06531) : Se intentó asignar valores a una tabla anidad o varray aún no inicializada.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CURSOR_ALREADY_OPEN  (ORA-06511) : Se intentó abrir un cursor que ya se encuentra abierto.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DUP_VAL_ON_INDEX (ORA-00001) :Se intentó ingresar un valor duplicado en una columna(s) definida(s) como Clave Primaria o Unique en la tabla.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INVALID_CURSOR (ORA-01001) : Se ha intentado efectuar una operación no válida sobre un cursor.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INVALID_NUMBER (ORA-01722) : La conversión de una cadena de caracteres a número ha fallado cuando esa cadena no representa un número válido.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LOGIN_DENIED (ORA-01017) : Se ha conectado al servidor Oracle con un nombre de usuario o password inválido.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NO_DATA_FOUND (ORA-01403) : Una sentencia SELECT no retornó valores o se ha referenciado a un elemento no inicializado en una tabla indexada.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NOT_LOGGED_ON (ORA-01012) : El programa PL/SQL efectuó una llamada a la Base de Datos sin estar conectado al servidor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PROGRAM_ERROR  (ORA-06501) : PL/SQL tiene un problema interno.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STORAGE_ERROR  (ORA-06500) : PL/SQL se quedó sin memoria o la memoria está corrupta.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SUBSCRIPT_BEYOND_COUNT  (ORA-06533) : Se ha referenciado un elemento de una tabla anidad o índice de varray mayor que el número de elementos de la colección.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SUBSCRIPT_OUTSIDE_LIMIT  (ORA-06532) : Se ha referenciado un elemento de una tabla anidada o índice de varray fuera del rango (Ej. -1).</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SYS_INVALID_ROWID  (ORA-01410) : Fallo al convertir una cadena de caracteres a un tipo ROWID.</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TIMEOUT_ON_RESOURCE  (ORA-00051) : Se excedió el tiempo máximo de espera por un recurso de Oracle.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TOO_MANY_ROWS (ORA-01422) : Una sentencia SELECT INTO retorna más de una fila.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VALUE_ERROR  (ORA-06502) : Ocurrió un error aritmético, de conversión o truncamiento. Por ejemplo cuando se intenta almacenar un valor muy grande en una variable más pequeña.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ZERO_DIVIDE  (ORA-01476) : El programa intentó hacer una división por cero.</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125306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1749972" y="1604513"/>
            <a:ext cx="7138603" cy="3774287"/>
          </a:xfrm>
          <a:prstGeom prst="rect">
            <a:avLst/>
          </a:prstGeom>
        </p:spPr>
        <p:txBody>
          <a:bodyPr spcFirstLastPara="1" wrap="square" lIns="91425" tIns="45700" rIns="91425" bIns="45700" anchor="b" anchorCtr="0">
            <a:noAutofit/>
          </a:bodyPr>
          <a:lstStyle/>
          <a:p>
            <a:pPr lvl="0"/>
            <a:r>
              <a:rPr lang="es-CL" sz="5800" b="1" dirty="0"/>
              <a:t>Manejo de Excepciones en Bloques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82879" y="212725"/>
            <a:ext cx="4486844" cy="813000"/>
          </a:xfrm>
        </p:spPr>
        <p:txBody>
          <a:bodyPr/>
          <a:lstStyle/>
          <a:p>
            <a:pPr lvl="0" defTabSz="457200">
              <a:defRPr/>
            </a:pPr>
            <a:r>
              <a:rPr lang="es-CL" sz="2800" b="1" dirty="0">
                <a:solidFill>
                  <a:prstClr val="white"/>
                </a:solidFill>
                <a:latin typeface="Calibri"/>
              </a:rPr>
              <a:t>Manejo de las Excepciones</a:t>
            </a:r>
          </a:p>
        </p:txBody>
      </p:sp>
      <p:pic>
        <p:nvPicPr>
          <p:cNvPr id="2" name="Imagen 1">
            <a:extLst>
              <a:ext uri="{FF2B5EF4-FFF2-40B4-BE49-F238E27FC236}">
                <a16:creationId xmlns:a16="http://schemas.microsoft.com/office/drawing/2014/main" id="{A8502F35-18E9-429F-B1A4-EB59D1A547F7}"/>
              </a:ext>
            </a:extLst>
          </p:cNvPr>
          <p:cNvPicPr>
            <a:picLocks noChangeAspect="1"/>
          </p:cNvPicPr>
          <p:nvPr/>
        </p:nvPicPr>
        <p:blipFill>
          <a:blip r:embed="rId3"/>
          <a:stretch>
            <a:fillRect/>
          </a:stretch>
        </p:blipFill>
        <p:spPr>
          <a:xfrm>
            <a:off x="1237769" y="1025726"/>
            <a:ext cx="6668461" cy="5832274"/>
          </a:xfrm>
          <a:prstGeom prst="rect">
            <a:avLst/>
          </a:prstGeom>
        </p:spPr>
      </p:pic>
    </p:spTree>
    <p:extLst>
      <p:ext uri="{BB962C8B-B14F-4D97-AF65-F5344CB8AC3E}">
        <p14:creationId xmlns:p14="http://schemas.microsoft.com/office/powerpoint/2010/main" val="273199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Predefinidas de Oracle</a:t>
            </a:r>
          </a:p>
        </p:txBody>
      </p:sp>
      <p:pic>
        <p:nvPicPr>
          <p:cNvPr id="8" name="Imagen 7">
            <a:extLst>
              <a:ext uri="{FF2B5EF4-FFF2-40B4-BE49-F238E27FC236}">
                <a16:creationId xmlns:a16="http://schemas.microsoft.com/office/drawing/2014/main" id="{8BBBC66E-DC3C-4BC1-964A-958D95D9B29C}"/>
              </a:ext>
            </a:extLst>
          </p:cNvPr>
          <p:cNvPicPr>
            <a:picLocks noChangeAspect="1"/>
          </p:cNvPicPr>
          <p:nvPr/>
        </p:nvPicPr>
        <p:blipFill>
          <a:blip r:embed="rId3"/>
          <a:stretch>
            <a:fillRect/>
          </a:stretch>
        </p:blipFill>
        <p:spPr>
          <a:xfrm>
            <a:off x="107576" y="1517699"/>
            <a:ext cx="7882534" cy="4533478"/>
          </a:xfrm>
          <a:prstGeom prst="rect">
            <a:avLst/>
          </a:prstGeom>
        </p:spPr>
      </p:pic>
      <p:pic>
        <p:nvPicPr>
          <p:cNvPr id="10" name="Imagen 9">
            <a:extLst>
              <a:ext uri="{FF2B5EF4-FFF2-40B4-BE49-F238E27FC236}">
                <a16:creationId xmlns:a16="http://schemas.microsoft.com/office/drawing/2014/main" id="{43D517E5-601B-44EC-B634-8FF1D7E39FBD}"/>
              </a:ext>
            </a:extLst>
          </p:cNvPr>
          <p:cNvPicPr>
            <a:picLocks noChangeAspect="1"/>
          </p:cNvPicPr>
          <p:nvPr/>
        </p:nvPicPr>
        <p:blipFill>
          <a:blip r:embed="rId4"/>
          <a:stretch>
            <a:fillRect/>
          </a:stretch>
        </p:blipFill>
        <p:spPr>
          <a:xfrm>
            <a:off x="6938941" y="1214837"/>
            <a:ext cx="2102337" cy="1983617"/>
          </a:xfrm>
          <a:prstGeom prst="rect">
            <a:avLst/>
          </a:prstGeom>
        </p:spPr>
      </p:pic>
    </p:spTree>
    <p:extLst>
      <p:ext uri="{BB962C8B-B14F-4D97-AF65-F5344CB8AC3E}">
        <p14:creationId xmlns:p14="http://schemas.microsoft.com/office/powerpoint/2010/main" val="196493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0901" y="212725"/>
            <a:ext cx="4581437" cy="813000"/>
          </a:xfrm>
        </p:spPr>
        <p:txBody>
          <a:bodyPr/>
          <a:lstStyle/>
          <a:p>
            <a:pPr lvl="0" defTabSz="457200">
              <a:defRPr/>
            </a:pPr>
            <a:r>
              <a:rPr lang="es-CL" sz="2800" b="1" dirty="0">
                <a:solidFill>
                  <a:prstClr val="white"/>
                </a:solidFill>
                <a:latin typeface="Calibri"/>
              </a:rPr>
              <a:t>Manejo de las Excepciones Predefinidas de Oracle  </a:t>
            </a:r>
          </a:p>
        </p:txBody>
      </p:sp>
      <p:sp>
        <p:nvSpPr>
          <p:cNvPr id="7" name="Rectangle 3">
            <a:extLst>
              <a:ext uri="{FF2B5EF4-FFF2-40B4-BE49-F238E27FC236}">
                <a16:creationId xmlns:a16="http://schemas.microsoft.com/office/drawing/2014/main" id="{05DB2A8C-16D6-47F3-9826-BBB5AD5A8AA4}"/>
              </a:ext>
            </a:extLst>
          </p:cNvPr>
          <p:cNvSpPr txBox="1">
            <a:spLocks noChangeArrowheads="1"/>
          </p:cNvSpPr>
          <p:nvPr/>
        </p:nvSpPr>
        <p:spPr bwMode="auto">
          <a:xfrm>
            <a:off x="611188" y="1169485"/>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B023783B-2666-41C5-8AF5-B072ED329E5D}"/>
              </a:ext>
            </a:extLst>
          </p:cNvPr>
          <p:cNvSpPr txBox="1">
            <a:spLocks noChangeArrowheads="1"/>
          </p:cNvSpPr>
          <p:nvPr/>
        </p:nvSpPr>
        <p:spPr bwMode="auto">
          <a:xfrm>
            <a:off x="627453" y="1455276"/>
            <a:ext cx="8086242"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500" b="1" dirty="0">
                <a:latin typeface="Calibri" panose="020F0502020204030204" pitchFamily="34" charset="0"/>
                <a:cs typeface="Calibri" panose="020F0502020204030204" pitchFamily="34" charset="0"/>
              </a:rPr>
              <a:t>BEGIN</a:t>
            </a:r>
          </a:p>
          <a:p>
            <a:pPr>
              <a:defRPr/>
            </a:pPr>
            <a:r>
              <a:rPr lang="en-US" sz="1500" b="1" dirty="0">
                <a:latin typeface="Calibri" panose="020F0502020204030204" pitchFamily="34" charset="0"/>
                <a:cs typeface="Calibri" panose="020F0502020204030204" pitchFamily="34" charset="0"/>
              </a:rPr>
              <a:t>     INSERT INTO departments(department_id, department_name, manager_id, location_id)</a:t>
            </a:r>
          </a:p>
          <a:p>
            <a:pPr>
              <a:defRPr/>
            </a:pPr>
            <a:r>
              <a:rPr lang="en-US" sz="1500" b="1" dirty="0">
                <a:latin typeface="Calibri" panose="020F0502020204030204" pitchFamily="34" charset="0"/>
                <a:cs typeface="Calibri" panose="020F0502020204030204" pitchFamily="34" charset="0"/>
              </a:rPr>
              <a:t>     VALUES(10, 'Depto Nuevo', 200, 1700);</a:t>
            </a:r>
          </a:p>
          <a:p>
            <a:pPr>
              <a:defRPr/>
            </a:pPr>
            <a:r>
              <a:rPr lang="en-US" sz="1500" b="1" dirty="0">
                <a:solidFill>
                  <a:srgbClr val="C00000"/>
                </a:solidFill>
                <a:latin typeface="Calibri" panose="020F0502020204030204" pitchFamily="34" charset="0"/>
                <a:cs typeface="Calibri" panose="020F0502020204030204" pitchFamily="34" charset="0"/>
              </a:rPr>
              <a:t>EXCEPTION</a:t>
            </a:r>
          </a:p>
          <a:p>
            <a:pPr>
              <a:defRPr/>
            </a:pPr>
            <a:r>
              <a:rPr lang="en-US" sz="1500" b="1" dirty="0">
                <a:solidFill>
                  <a:srgbClr val="C00000"/>
                </a:solidFill>
                <a:latin typeface="Calibri" panose="020F0502020204030204" pitchFamily="34" charset="0"/>
                <a:cs typeface="Calibri" panose="020F0502020204030204" pitchFamily="34" charset="0"/>
              </a:rPr>
              <a:t>  WHEN DUP_VAL_ON_INDEX  THEN</a:t>
            </a:r>
          </a:p>
          <a:p>
            <a:pPr>
              <a:defRPr/>
            </a:pPr>
            <a:r>
              <a:rPr lang="en-US" sz="1500" b="1" dirty="0">
                <a:solidFill>
                  <a:srgbClr val="C00000"/>
                </a:solidFill>
                <a:latin typeface="Calibri" panose="020F0502020204030204" pitchFamily="34" charset="0"/>
                <a:cs typeface="Calibri" panose="020F0502020204030204" pitchFamily="34" charset="0"/>
              </a:rPr>
              <a:t>     INSERT INTO error_proceso</a:t>
            </a:r>
          </a:p>
          <a:p>
            <a:pPr>
              <a:defRPr/>
            </a:pPr>
            <a:r>
              <a:rPr lang="en-US" sz="1500" b="1" dirty="0">
                <a:solidFill>
                  <a:srgbClr val="C00000"/>
                </a:solidFill>
                <a:latin typeface="Calibri" panose="020F0502020204030204" pitchFamily="34" charset="0"/>
                <a:cs typeface="Calibri" panose="020F0502020204030204" pitchFamily="34" charset="0"/>
              </a:rPr>
              <a:t>     VALUES(SEQ_ERROR_PROC.NEXTVAL, 'Bloque PL/SQL Inserta Departamento',</a:t>
            </a:r>
          </a:p>
          <a:p>
            <a:pPr>
              <a:defRPr/>
            </a:pPr>
            <a:r>
              <a:rPr lang="en-US" sz="1500" b="1" dirty="0">
                <a:solidFill>
                  <a:srgbClr val="C00000"/>
                </a:solidFill>
                <a:latin typeface="Calibri" panose="020F0502020204030204" pitchFamily="34" charset="0"/>
                <a:cs typeface="Calibri" panose="020F0502020204030204" pitchFamily="34" charset="0"/>
              </a:rPr>
              <a:t>                    'Insertando un valor de Clave Primaria que ya existe');</a:t>
            </a:r>
          </a:p>
          <a:p>
            <a:pPr>
              <a:defRPr/>
            </a:pPr>
            <a:r>
              <a:rPr lang="en-US" sz="1500" b="1" dirty="0">
                <a:solidFill>
                  <a:srgbClr val="C00000"/>
                </a:solidFill>
                <a:latin typeface="Calibri" panose="020F0502020204030204" pitchFamily="34" charset="0"/>
                <a:cs typeface="Calibri" panose="020F0502020204030204" pitchFamily="34" charset="0"/>
              </a:rPr>
              <a:t>     COMMIT;</a:t>
            </a:r>
          </a:p>
          <a:p>
            <a:pPr>
              <a:defRPr/>
            </a:pPr>
            <a:r>
              <a:rPr lang="en-US" sz="1500"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21245A6E-3382-4F5B-A15F-925348EA0005}"/>
              </a:ext>
            </a:extLst>
          </p:cNvPr>
          <p:cNvPicPr>
            <a:picLocks noChangeAspect="1"/>
          </p:cNvPicPr>
          <p:nvPr/>
        </p:nvPicPr>
        <p:blipFill>
          <a:blip r:embed="rId3"/>
          <a:stretch>
            <a:fillRect/>
          </a:stretch>
        </p:blipFill>
        <p:spPr>
          <a:xfrm>
            <a:off x="628089" y="4156004"/>
            <a:ext cx="8086242" cy="385467"/>
          </a:xfrm>
          <a:prstGeom prst="rect">
            <a:avLst/>
          </a:prstGeom>
        </p:spPr>
      </p:pic>
    </p:spTree>
    <p:extLst>
      <p:ext uri="{BB962C8B-B14F-4D97-AF65-F5344CB8AC3E}">
        <p14:creationId xmlns:p14="http://schemas.microsoft.com/office/powerpoint/2010/main" val="1358302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0901" y="212725"/>
            <a:ext cx="4581437" cy="813000"/>
          </a:xfrm>
        </p:spPr>
        <p:txBody>
          <a:bodyPr/>
          <a:lstStyle/>
          <a:p>
            <a:pPr lvl="0" defTabSz="457200">
              <a:defRPr/>
            </a:pPr>
            <a:r>
              <a:rPr lang="es-CL" sz="2800" b="1" dirty="0">
                <a:solidFill>
                  <a:prstClr val="white"/>
                </a:solidFill>
                <a:latin typeface="Calibri"/>
              </a:rPr>
              <a:t>Manejo de las Excepciones Predefinidas de Oracle</a:t>
            </a:r>
          </a:p>
        </p:txBody>
      </p:sp>
      <p:sp>
        <p:nvSpPr>
          <p:cNvPr id="4" name="Text Box 5">
            <a:extLst>
              <a:ext uri="{FF2B5EF4-FFF2-40B4-BE49-F238E27FC236}">
                <a16:creationId xmlns:a16="http://schemas.microsoft.com/office/drawing/2014/main" id="{671175E1-4276-4C50-8533-40DB04FE63B4}"/>
              </a:ext>
            </a:extLst>
          </p:cNvPr>
          <p:cNvSpPr txBox="1">
            <a:spLocks noChangeArrowheads="1"/>
          </p:cNvSpPr>
          <p:nvPr/>
        </p:nvSpPr>
        <p:spPr bwMode="auto">
          <a:xfrm>
            <a:off x="672793" y="1435050"/>
            <a:ext cx="7964583" cy="537070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CURSOR cur_jefe_emp IS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SELECT e.employee_id, COUNT(m.employee_id) total_emp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FROM employees e LEFT JOIN employees m</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ON e.employee_id=m.manager_id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GROUP BY e.employee_id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ORDER BY e.employee_id;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v_porc_asig_jefe NUMBER(2);</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v_emp_proc NUMBER(3):=0;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v_total_act NUMBER(3):=0;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FOR reg_jefe_emp IN cur_jefe_emp LOOP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v_emp_proc:= v_emp_proc+1;</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IF reg_jefe_emp.total_emp &gt; 0 THEN</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SELECT aj.porc_asig_jefe </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INTO v_porc_asig_jefe</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FROM tramo_asig_jefe aj</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WHERE reg_jefe_emp.total_emp BETWEEN aj.tramo_inf_aj AND aj.tramo_sup_aj;</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SET salary=salary + ROUND(salary*NVL(commission_pct,0)) + ROUND(salary*(v_porc_asig_jefe/100))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WHERE employee_id=reg_jefe_emp.employee_id;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v_total_act:=v_total_act+1;</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INSERT INTO RESULTADO_PROCESO VALUES(SEQ_RESUL_PROC.NEXTVAL, 'Proceso calcula Bonif. Jefes',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'Empleados procesadas: ' || v_emp_proc || '. Empleados actualizados: ' || v_total_act);</a:t>
            </a:r>
          </a:p>
          <a:p>
            <a:pPr lvl="0" fontAlgn="base">
              <a:spcBef>
                <a:spcPct val="0"/>
              </a:spcBef>
              <a:spcAft>
                <a:spcPct val="0"/>
              </a:spcAft>
              <a:buClrTx/>
              <a:defRPr/>
            </a:pPr>
            <a:r>
              <a:rPr lang="es-MX" sz="1100" b="1" kern="1200" dirty="0">
                <a:solidFill>
                  <a:srgbClr val="C00000"/>
                </a:solidFill>
                <a:latin typeface="Calibri" panose="020F0502020204030204" pitchFamily="34" charset="0"/>
                <a:cs typeface="Calibri" panose="020F0502020204030204" pitchFamily="34" charset="0"/>
              </a:rPr>
              <a:t>EXCEPTION</a:t>
            </a:r>
          </a:p>
          <a:p>
            <a:pPr lvl="0" fontAlgn="base">
              <a:spcBef>
                <a:spcPct val="0"/>
              </a:spcBef>
              <a:spcAft>
                <a:spcPct val="0"/>
              </a:spcAft>
              <a:buClrTx/>
              <a:defRPr/>
            </a:pPr>
            <a:r>
              <a:rPr lang="es-MX" sz="1100" b="1" kern="1200" dirty="0">
                <a:solidFill>
                  <a:srgbClr val="C00000"/>
                </a:solidFill>
                <a:latin typeface="Calibri" panose="020F0502020204030204" pitchFamily="34" charset="0"/>
                <a:cs typeface="Calibri" panose="020F0502020204030204" pitchFamily="34" charset="0"/>
              </a:rPr>
              <a:t>      WHEN NO_DATA_FOUND THEN</a:t>
            </a:r>
          </a:p>
          <a:p>
            <a:pPr lvl="0" fontAlgn="base">
              <a:spcBef>
                <a:spcPct val="0"/>
              </a:spcBef>
              <a:spcAft>
                <a:spcPct val="0"/>
              </a:spcAft>
              <a:buClrTx/>
              <a:defRPr/>
            </a:pPr>
            <a:r>
              <a:rPr lang="es-MX" sz="1100" b="1" kern="1200" dirty="0">
                <a:solidFill>
                  <a:srgbClr val="C00000"/>
                </a:solidFill>
                <a:latin typeface="Calibri" panose="020F0502020204030204" pitchFamily="34" charset="0"/>
                <a:cs typeface="Calibri" panose="020F0502020204030204" pitchFamily="34" charset="0"/>
              </a:rPr>
              <a:t>       v_porc_asig_jefe:=0;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END;</a:t>
            </a:r>
          </a:p>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177CA13B-8744-4D85-93AA-E8C9F41834F8}"/>
              </a:ext>
            </a:extLst>
          </p:cNvPr>
          <p:cNvPicPr>
            <a:picLocks noChangeAspect="1"/>
          </p:cNvPicPr>
          <p:nvPr/>
        </p:nvPicPr>
        <p:blipFill>
          <a:blip r:embed="rId3"/>
          <a:stretch>
            <a:fillRect/>
          </a:stretch>
        </p:blipFill>
        <p:spPr>
          <a:xfrm>
            <a:off x="5194119" y="2097770"/>
            <a:ext cx="2672410" cy="395913"/>
          </a:xfrm>
          <a:prstGeom prst="rect">
            <a:avLst/>
          </a:prstGeom>
        </p:spPr>
      </p:pic>
      <p:sp>
        <p:nvSpPr>
          <p:cNvPr id="8" name="Rectangle 3">
            <a:extLst>
              <a:ext uri="{FF2B5EF4-FFF2-40B4-BE49-F238E27FC236}">
                <a16:creationId xmlns:a16="http://schemas.microsoft.com/office/drawing/2014/main" id="{B01CE5CD-0A70-489B-AA05-C201960751A1}"/>
              </a:ext>
            </a:extLst>
          </p:cNvPr>
          <p:cNvSpPr txBox="1">
            <a:spLocks noChangeArrowheads="1"/>
          </p:cNvSpPr>
          <p:nvPr/>
        </p:nvSpPr>
        <p:spPr bwMode="auto">
          <a:xfrm>
            <a:off x="5361486" y="1872067"/>
            <a:ext cx="2344644" cy="292910"/>
          </a:xfrm>
          <a:prstGeom prst="rect">
            <a:avLst/>
          </a:prstGeom>
          <a:noFill/>
          <a:ln w="38100">
            <a:noFill/>
            <a:miter lim="800000"/>
            <a:headEnd/>
            <a:tailEnd/>
          </a:ln>
        </p:spPr>
        <p:txBody>
          <a:bodyPr/>
          <a:lstStyle/>
          <a:p>
            <a:pPr algn="ctr" defTabSz="457200">
              <a:lnSpc>
                <a:spcPct val="80000"/>
              </a:lnSpc>
              <a:spcBef>
                <a:spcPct val="20000"/>
              </a:spcBef>
            </a:pPr>
            <a:r>
              <a:rPr lang="es-CL" sz="1300" b="1" dirty="0">
                <a:solidFill>
                  <a:srgbClr val="008000"/>
                </a:solidFill>
                <a:latin typeface="Calibri" panose="020F0502020204030204" pitchFamily="34" charset="0"/>
                <a:cs typeface="Calibri" panose="020F0502020204030204" pitchFamily="34" charset="0"/>
              </a:rPr>
              <a:t>Tabla RESULTADO_PROCESO</a:t>
            </a: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p:txBody>
      </p:sp>
      <p:sp>
        <p:nvSpPr>
          <p:cNvPr id="9" name="Rectangle 3">
            <a:extLst>
              <a:ext uri="{FF2B5EF4-FFF2-40B4-BE49-F238E27FC236}">
                <a16:creationId xmlns:a16="http://schemas.microsoft.com/office/drawing/2014/main" id="{37DA1B56-E3CE-4852-AA0C-66D695D067C3}"/>
              </a:ext>
            </a:extLst>
          </p:cNvPr>
          <p:cNvSpPr txBox="1">
            <a:spLocks noChangeArrowheads="1"/>
          </p:cNvSpPr>
          <p:nvPr/>
        </p:nvSpPr>
        <p:spPr bwMode="auto">
          <a:xfrm>
            <a:off x="88584" y="1096057"/>
            <a:ext cx="9041968" cy="432048"/>
          </a:xfrm>
          <a:prstGeom prst="rect">
            <a:avLst/>
          </a:prstGeom>
          <a:noFill/>
          <a:ln w="9525">
            <a:noFill/>
            <a:miter lim="800000"/>
            <a:headEnd/>
            <a:tailEnd/>
          </a:ln>
        </p:spPr>
        <p:txBody>
          <a:bodyPr/>
          <a:lstStyle/>
          <a:p>
            <a:pPr defTabSz="457200">
              <a:lnSpc>
                <a:spcPct val="80000"/>
              </a:lnSpc>
              <a:spcBef>
                <a:spcPct val="20000"/>
              </a:spcBef>
            </a:pPr>
            <a:r>
              <a:rPr lang="es-CL" sz="1800" b="1" dirty="0">
                <a:solidFill>
                  <a:srgbClr val="C00000"/>
                </a:solidFill>
                <a:latin typeface="Calibri" panose="020F0502020204030204" pitchFamily="34" charset="0"/>
                <a:cs typeface="Calibri" panose="020F0502020204030204" pitchFamily="34" charset="0"/>
              </a:rPr>
              <a:t>¿Por qué, si ahora el bloque maneja la Excepción, la tabla RESULTADO_PROCESO  está vacía?</a:t>
            </a:r>
            <a:endParaRPr lang="es-CL" sz="1800" dirty="0">
              <a:latin typeface="Calibri" panose="020F0502020204030204" pitchFamily="34" charset="0"/>
              <a:ea typeface="Arial Unicode MS"/>
              <a:cs typeface="Calibri" panose="020F0502020204030204" pitchFamily="34" charset="0"/>
            </a:endParaRPr>
          </a:p>
        </p:txBody>
      </p:sp>
    </p:spTree>
    <p:extLst>
      <p:ext uri="{BB962C8B-B14F-4D97-AF65-F5344CB8AC3E}">
        <p14:creationId xmlns:p14="http://schemas.microsoft.com/office/powerpoint/2010/main" val="298381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0901" y="212725"/>
            <a:ext cx="4581437" cy="813000"/>
          </a:xfrm>
        </p:spPr>
        <p:txBody>
          <a:bodyPr/>
          <a:lstStyle/>
          <a:p>
            <a:pPr lvl="0" defTabSz="457200">
              <a:defRPr/>
            </a:pPr>
            <a:r>
              <a:rPr lang="es-CL" sz="2800" b="1" dirty="0">
                <a:solidFill>
                  <a:prstClr val="white"/>
                </a:solidFill>
                <a:latin typeface="Calibri"/>
              </a:rPr>
              <a:t>Manejo de las Excepciones Predefinidas de Oracle</a:t>
            </a:r>
          </a:p>
        </p:txBody>
      </p:sp>
      <p:sp>
        <p:nvSpPr>
          <p:cNvPr id="4" name="Text Box 5">
            <a:extLst>
              <a:ext uri="{FF2B5EF4-FFF2-40B4-BE49-F238E27FC236}">
                <a16:creationId xmlns:a16="http://schemas.microsoft.com/office/drawing/2014/main" id="{671175E1-4276-4C50-8533-40DB04FE63B4}"/>
              </a:ext>
            </a:extLst>
          </p:cNvPr>
          <p:cNvSpPr txBox="1">
            <a:spLocks noChangeArrowheads="1"/>
          </p:cNvSpPr>
          <p:nvPr/>
        </p:nvSpPr>
        <p:spPr bwMode="auto">
          <a:xfrm>
            <a:off x="672793" y="1299283"/>
            <a:ext cx="7964583" cy="553997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108000" tIns="0" bIns="0">
            <a:spAutoFit/>
          </a:bodyPr>
          <a:lstStyle/>
          <a:p>
            <a:pPr lvl="0" fontAlgn="base">
              <a:spcBef>
                <a:spcPct val="0"/>
              </a:spcBef>
              <a:spcAft>
                <a:spcPct val="0"/>
              </a:spcAft>
              <a:buClrTx/>
              <a:defRPr/>
            </a:pPr>
            <a:endParaRPr lang="es-MX" sz="8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CURSOR cur_jefe_emp IS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SELECT e.employee_id, COUNT(m.employee_id) total_emp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FROM employees e LEFT JOIN employees m</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ON e.employee_id=m.manager_id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GROUP BY e.employee_id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ORDER BY e.employee_id;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v_porc_asig_jefe NUMBER(2);</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v_emp_proc NUMBER(3):=0;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v_total_act NUMBER(3):=0;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FOR reg_jefe_emp IN cur_jefe_emp LOOP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v_emp_proc:= v_emp_proc+1;</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IF reg_jefe_emp.total_emp &gt; 0 THEN</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a:t>
            </a:r>
            <a:r>
              <a:rPr lang="es-MX" sz="1100" b="1" kern="1200" dirty="0">
                <a:solidFill>
                  <a:srgbClr val="008000"/>
                </a:solidFill>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SELECT aj.porc_asig_jefe </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INTO v_porc_asig_jefe</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FROM tramo_asig_jefe aj</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WHERE reg_jefe_emp.total_emp BETWEEN aj.tramo_inf_aj AND aj.tramo_sup_aj;</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a:t>
            </a:r>
            <a:r>
              <a:rPr lang="es-MX" sz="1100" b="1" kern="1200" dirty="0">
                <a:solidFill>
                  <a:srgbClr val="C00000"/>
                </a:solidFill>
                <a:latin typeface="Calibri" panose="020F0502020204030204" pitchFamily="34" charset="0"/>
                <a:cs typeface="Calibri" panose="020F0502020204030204" pitchFamily="34" charset="0"/>
              </a:rPr>
              <a:t>EXCEPTION</a:t>
            </a:r>
          </a:p>
          <a:p>
            <a:pPr lvl="0" fontAlgn="base">
              <a:spcBef>
                <a:spcPct val="0"/>
              </a:spcBef>
              <a:spcAft>
                <a:spcPct val="0"/>
              </a:spcAft>
              <a:buClrTx/>
              <a:defRPr/>
            </a:pPr>
            <a:r>
              <a:rPr lang="es-MX" sz="1100" b="1" kern="1200" dirty="0">
                <a:solidFill>
                  <a:srgbClr val="C00000"/>
                </a:solidFill>
                <a:latin typeface="Calibri" panose="020F0502020204030204" pitchFamily="34" charset="0"/>
                <a:cs typeface="Calibri" panose="020F0502020204030204" pitchFamily="34" charset="0"/>
              </a:rPr>
              <a:t>                 WHEN NO_DATA_FOUND THEN</a:t>
            </a:r>
          </a:p>
          <a:p>
            <a:pPr lvl="0" fontAlgn="base">
              <a:spcBef>
                <a:spcPct val="0"/>
              </a:spcBef>
              <a:spcAft>
                <a:spcPct val="0"/>
              </a:spcAft>
              <a:buClrTx/>
              <a:defRPr/>
            </a:pPr>
            <a:r>
              <a:rPr lang="es-MX" sz="1100" b="1" kern="1200" dirty="0">
                <a:solidFill>
                  <a:srgbClr val="C00000"/>
                </a:solidFill>
                <a:latin typeface="Calibri" panose="020F0502020204030204" pitchFamily="34" charset="0"/>
                <a:cs typeface="Calibri" panose="020F0502020204030204" pitchFamily="34" charset="0"/>
              </a:rPr>
              <a:t>                      v_porc_asig_jefe:=0;</a:t>
            </a:r>
          </a:p>
          <a:p>
            <a:pPr lvl="0" fontAlgn="base">
              <a:spcBef>
                <a:spcPct val="0"/>
              </a:spcBef>
              <a:spcAft>
                <a:spcPct val="0"/>
              </a:spcAft>
              <a:buClrTx/>
              <a:defRPr/>
            </a:pPr>
            <a:r>
              <a:rPr lang="es-MX" sz="1100" b="1" kern="1200" dirty="0">
                <a:solidFill>
                  <a:srgbClr val="008000"/>
                </a:solidFill>
                <a:latin typeface="Calibri" panose="020F0502020204030204" pitchFamily="34" charset="0"/>
                <a:cs typeface="Calibri" panose="020F0502020204030204" pitchFamily="34" charset="0"/>
              </a:rPr>
              <a:t>                 END;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UPDATE empleados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SET salary=salary + ROUND(salary*NVL(commission_pct,0)) + ROUND(salary*(v_porc_asig_jefe/100))</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WHERE employee_id=reg_jefe_emp.employee_id;</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v_total_act:=v_total_act+1;</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END LOOP;</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INSERT INTO RESULTADO_PROCESO VALUES(SEQ_RESUL_PROC.NEXTVAL, 'Proceso calcula Bonif. Jefes',</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         'Empleados procesadas: ' || v_emp_proc || '. Empleados actualizados: ' || v_total_act);</a:t>
            </a:r>
          </a:p>
          <a:p>
            <a:pPr lvl="0" fontAlgn="base">
              <a:spcBef>
                <a:spcPct val="0"/>
              </a:spcBef>
              <a:spcAft>
                <a:spcPct val="0"/>
              </a:spcAft>
              <a:buClrTx/>
              <a:defRPr/>
            </a:pPr>
            <a:r>
              <a:rPr lang="es-MX" sz="1100" b="1" kern="1200" dirty="0">
                <a:latin typeface="Calibri" panose="020F0502020204030204" pitchFamily="34" charset="0"/>
                <a:cs typeface="Calibri" panose="020F0502020204030204" pitchFamily="34" charset="0"/>
              </a:rPr>
              <a:t>END;</a:t>
            </a:r>
          </a:p>
        </p:txBody>
      </p:sp>
      <p:sp>
        <p:nvSpPr>
          <p:cNvPr id="8" name="Rectangle 3">
            <a:extLst>
              <a:ext uri="{FF2B5EF4-FFF2-40B4-BE49-F238E27FC236}">
                <a16:creationId xmlns:a16="http://schemas.microsoft.com/office/drawing/2014/main" id="{282F0270-33E5-4641-8D6B-78A535BAA210}"/>
              </a:ext>
            </a:extLst>
          </p:cNvPr>
          <p:cNvSpPr txBox="1">
            <a:spLocks noChangeArrowheads="1"/>
          </p:cNvSpPr>
          <p:nvPr/>
        </p:nvSpPr>
        <p:spPr bwMode="auto">
          <a:xfrm>
            <a:off x="626464" y="1029955"/>
            <a:ext cx="8120929" cy="432048"/>
          </a:xfrm>
          <a:prstGeom prst="rect">
            <a:avLst/>
          </a:prstGeom>
          <a:noFill/>
          <a:ln w="9525">
            <a:noFill/>
            <a:miter lim="800000"/>
            <a:headEnd/>
            <a:tailEnd/>
          </a:ln>
        </p:spPr>
        <p:txBody>
          <a:bodyPr/>
          <a:lstStyle/>
          <a:p>
            <a:pPr defTabSz="457200">
              <a:lnSpc>
                <a:spcPct val="80000"/>
              </a:lnSpc>
              <a:spcBef>
                <a:spcPct val="20000"/>
              </a:spcBef>
            </a:pPr>
            <a:r>
              <a:rPr lang="es-CL" sz="1800" b="1" dirty="0">
                <a:solidFill>
                  <a:srgbClr val="C00000"/>
                </a:solidFill>
                <a:latin typeface="Calibri" panose="020F0502020204030204" pitchFamily="34" charset="0"/>
                <a:cs typeface="Calibri" panose="020F0502020204030204" pitchFamily="34" charset="0"/>
              </a:rPr>
              <a:t>Solución: manejar las Excepciones dentro del LOOP a través de un bloque Anidado</a:t>
            </a:r>
            <a:endParaRPr lang="es-CL" sz="1800" dirty="0">
              <a:latin typeface="Calibri" panose="020F0502020204030204" pitchFamily="34" charset="0"/>
              <a:ea typeface="Arial Unicode MS"/>
              <a:cs typeface="Calibri" panose="020F0502020204030204" pitchFamily="34" charset="0"/>
            </a:endParaRPr>
          </a:p>
        </p:txBody>
      </p:sp>
      <p:sp>
        <p:nvSpPr>
          <p:cNvPr id="9" name="Rectangle 3">
            <a:extLst>
              <a:ext uri="{FF2B5EF4-FFF2-40B4-BE49-F238E27FC236}">
                <a16:creationId xmlns:a16="http://schemas.microsoft.com/office/drawing/2014/main" id="{4D040DE2-07D9-4423-ADA7-61816B4FF529}"/>
              </a:ext>
            </a:extLst>
          </p:cNvPr>
          <p:cNvSpPr txBox="1">
            <a:spLocks noChangeArrowheads="1"/>
          </p:cNvSpPr>
          <p:nvPr/>
        </p:nvSpPr>
        <p:spPr bwMode="auto">
          <a:xfrm>
            <a:off x="4821661" y="2378846"/>
            <a:ext cx="2344644" cy="292910"/>
          </a:xfrm>
          <a:prstGeom prst="rect">
            <a:avLst/>
          </a:prstGeom>
          <a:noFill/>
          <a:ln w="38100">
            <a:noFill/>
            <a:miter lim="800000"/>
            <a:headEnd/>
            <a:tailEnd/>
          </a:ln>
        </p:spPr>
        <p:txBody>
          <a:bodyPr/>
          <a:lstStyle/>
          <a:p>
            <a:pPr algn="ctr" defTabSz="457200">
              <a:lnSpc>
                <a:spcPct val="80000"/>
              </a:lnSpc>
              <a:spcBef>
                <a:spcPct val="20000"/>
              </a:spcBef>
            </a:pPr>
            <a:r>
              <a:rPr lang="es-CL" sz="1300" b="1" dirty="0">
                <a:solidFill>
                  <a:srgbClr val="008000"/>
                </a:solidFill>
                <a:latin typeface="Calibri" panose="020F0502020204030204" pitchFamily="34" charset="0"/>
                <a:cs typeface="Calibri" panose="020F0502020204030204" pitchFamily="34" charset="0"/>
              </a:rPr>
              <a:t>Tabla RESULTADO_PROCESO</a:t>
            </a: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p:txBody>
      </p:sp>
      <p:pic>
        <p:nvPicPr>
          <p:cNvPr id="11" name="Imagen 10">
            <a:extLst>
              <a:ext uri="{FF2B5EF4-FFF2-40B4-BE49-F238E27FC236}">
                <a16:creationId xmlns:a16="http://schemas.microsoft.com/office/drawing/2014/main" id="{5581D538-000D-423E-AAB4-364F3DC8B283}"/>
              </a:ext>
            </a:extLst>
          </p:cNvPr>
          <p:cNvPicPr>
            <a:picLocks noChangeAspect="1"/>
          </p:cNvPicPr>
          <p:nvPr/>
        </p:nvPicPr>
        <p:blipFill>
          <a:blip r:embed="rId3"/>
          <a:stretch>
            <a:fillRect/>
          </a:stretch>
        </p:blipFill>
        <p:spPr>
          <a:xfrm>
            <a:off x="3067263" y="2588986"/>
            <a:ext cx="5492843" cy="346994"/>
          </a:xfrm>
          <a:prstGeom prst="rect">
            <a:avLst/>
          </a:prstGeom>
        </p:spPr>
      </p:pic>
    </p:spTree>
    <p:extLst>
      <p:ext uri="{BB962C8B-B14F-4D97-AF65-F5344CB8AC3E}">
        <p14:creationId xmlns:p14="http://schemas.microsoft.com/office/powerpoint/2010/main" val="3712920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9464" y="200199"/>
            <a:ext cx="4385556" cy="813000"/>
          </a:xfrm>
        </p:spPr>
        <p:txBody>
          <a:bodyPr/>
          <a:lstStyle/>
          <a:p>
            <a:pPr lvl="0" defTabSz="457200">
              <a:defRPr/>
            </a:pPr>
            <a:r>
              <a:rPr lang="es-MX" sz="2800" b="1" dirty="0">
                <a:solidFill>
                  <a:prstClr val="white"/>
                </a:solidFill>
                <a:latin typeface="Calibri"/>
              </a:rPr>
              <a:t>Uso de Funciones SQLCODE y SQLERRM</a:t>
            </a:r>
            <a:endParaRPr lang="es-CL" sz="2800" b="1" dirty="0">
              <a:solidFill>
                <a:prstClr val="white"/>
              </a:solidFill>
              <a:latin typeface="Calibri"/>
            </a:endParaRPr>
          </a:p>
        </p:txBody>
      </p:sp>
      <p:pic>
        <p:nvPicPr>
          <p:cNvPr id="8" name="Imagen 7">
            <a:extLst>
              <a:ext uri="{FF2B5EF4-FFF2-40B4-BE49-F238E27FC236}">
                <a16:creationId xmlns:a16="http://schemas.microsoft.com/office/drawing/2014/main" id="{25017847-6E4B-4882-B215-BC37C37073A7}"/>
              </a:ext>
            </a:extLst>
          </p:cNvPr>
          <p:cNvPicPr>
            <a:picLocks noChangeAspect="1"/>
          </p:cNvPicPr>
          <p:nvPr/>
        </p:nvPicPr>
        <p:blipFill>
          <a:blip r:embed="rId3"/>
          <a:stretch>
            <a:fillRect/>
          </a:stretch>
        </p:blipFill>
        <p:spPr>
          <a:xfrm>
            <a:off x="1570436" y="1156769"/>
            <a:ext cx="6229075" cy="5403772"/>
          </a:xfrm>
          <a:prstGeom prst="rect">
            <a:avLst/>
          </a:prstGeom>
        </p:spPr>
      </p:pic>
    </p:spTree>
    <p:extLst>
      <p:ext uri="{BB962C8B-B14F-4D97-AF65-F5344CB8AC3E}">
        <p14:creationId xmlns:p14="http://schemas.microsoft.com/office/powerpoint/2010/main" val="401879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0901" y="212725"/>
            <a:ext cx="4581437" cy="813000"/>
          </a:xfrm>
        </p:spPr>
        <p:txBody>
          <a:bodyPr/>
          <a:lstStyle/>
          <a:p>
            <a:pPr lvl="0" defTabSz="457200">
              <a:defRPr/>
            </a:pPr>
            <a:r>
              <a:rPr lang="es-MX" sz="2800" b="1" dirty="0">
                <a:solidFill>
                  <a:prstClr val="white"/>
                </a:solidFill>
                <a:latin typeface="Calibri"/>
              </a:rPr>
              <a:t>Uso de Funciones SQLCODE y SQLERRM</a:t>
            </a:r>
            <a:r>
              <a:rPr lang="es-CL" sz="2800" b="1" dirty="0">
                <a:solidFill>
                  <a:prstClr val="white"/>
                </a:solidFill>
                <a:latin typeface="Calibri"/>
              </a:rPr>
              <a:t>  </a:t>
            </a:r>
          </a:p>
        </p:txBody>
      </p:sp>
      <p:sp>
        <p:nvSpPr>
          <p:cNvPr id="7" name="Rectangle 3">
            <a:extLst>
              <a:ext uri="{FF2B5EF4-FFF2-40B4-BE49-F238E27FC236}">
                <a16:creationId xmlns:a16="http://schemas.microsoft.com/office/drawing/2014/main" id="{05DB2A8C-16D6-47F3-9826-BBB5AD5A8AA4}"/>
              </a:ext>
            </a:extLst>
          </p:cNvPr>
          <p:cNvSpPr txBox="1">
            <a:spLocks noChangeArrowheads="1"/>
          </p:cNvSpPr>
          <p:nvPr/>
        </p:nvSpPr>
        <p:spPr bwMode="auto">
          <a:xfrm>
            <a:off x="611188" y="1169485"/>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B023783B-2666-41C5-8AF5-B072ED329E5D}"/>
              </a:ext>
            </a:extLst>
          </p:cNvPr>
          <p:cNvSpPr txBox="1">
            <a:spLocks noChangeArrowheads="1"/>
          </p:cNvSpPr>
          <p:nvPr/>
        </p:nvSpPr>
        <p:spPr bwMode="auto">
          <a:xfrm>
            <a:off x="627453" y="1455276"/>
            <a:ext cx="8086242" cy="370870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500" b="1" dirty="0">
                <a:latin typeface="Calibri" panose="020F0502020204030204" pitchFamily="34" charset="0"/>
                <a:cs typeface="Calibri" panose="020F0502020204030204" pitchFamily="34" charset="0"/>
              </a:rPr>
              <a:t>DECLARE</a:t>
            </a:r>
          </a:p>
          <a:p>
            <a:pPr>
              <a:defRPr/>
            </a:pPr>
            <a:r>
              <a:rPr lang="en-US" sz="1500" b="1" dirty="0">
                <a:latin typeface="Calibri" panose="020F0502020204030204" pitchFamily="34" charset="0"/>
                <a:cs typeface="Calibri" panose="020F0502020204030204" pitchFamily="34" charset="0"/>
              </a:rPr>
              <a:t>v_mensaje_error VARCHAR2(250);</a:t>
            </a:r>
          </a:p>
          <a:p>
            <a:pPr>
              <a:defRPr/>
            </a:pPr>
            <a:r>
              <a:rPr lang="en-US" sz="1500" b="1" dirty="0">
                <a:latin typeface="Calibri" panose="020F0502020204030204" pitchFamily="34" charset="0"/>
                <a:cs typeface="Calibri" panose="020F0502020204030204" pitchFamily="34" charset="0"/>
              </a:rPr>
              <a:t>v_codigo_error NUMBER(6);</a:t>
            </a:r>
          </a:p>
          <a:p>
            <a:pPr>
              <a:defRPr/>
            </a:pPr>
            <a:r>
              <a:rPr lang="en-US" sz="1500" b="1" dirty="0">
                <a:latin typeface="Calibri" panose="020F0502020204030204" pitchFamily="34" charset="0"/>
                <a:cs typeface="Calibri" panose="020F0502020204030204" pitchFamily="34" charset="0"/>
              </a:rPr>
              <a:t>BEGIN</a:t>
            </a:r>
          </a:p>
          <a:p>
            <a:pPr>
              <a:defRPr/>
            </a:pPr>
            <a:r>
              <a:rPr lang="en-US" sz="1500" b="1" dirty="0">
                <a:latin typeface="Calibri" panose="020F0502020204030204" pitchFamily="34" charset="0"/>
                <a:cs typeface="Calibri" panose="020F0502020204030204" pitchFamily="34" charset="0"/>
              </a:rPr>
              <a:t>     INSERT INTO departments(department_id, department_name, manager_id, location_id)</a:t>
            </a:r>
          </a:p>
          <a:p>
            <a:pPr>
              <a:defRPr/>
            </a:pPr>
            <a:r>
              <a:rPr lang="en-US" sz="1500" b="1" dirty="0">
                <a:latin typeface="Calibri" panose="020F0502020204030204" pitchFamily="34" charset="0"/>
                <a:cs typeface="Calibri" panose="020F0502020204030204" pitchFamily="34" charset="0"/>
              </a:rPr>
              <a:t>     VALUES(10, 'Depto Nuevo', 200, 1700);</a:t>
            </a:r>
          </a:p>
          <a:p>
            <a:pPr>
              <a:defRPr/>
            </a:pPr>
            <a:r>
              <a:rPr lang="en-US" sz="1500" b="1" dirty="0">
                <a:solidFill>
                  <a:srgbClr val="C00000"/>
                </a:solidFill>
                <a:latin typeface="Calibri" panose="020F0502020204030204" pitchFamily="34" charset="0"/>
                <a:cs typeface="Calibri" panose="020F0502020204030204" pitchFamily="34" charset="0"/>
              </a:rPr>
              <a:t>EXCEPTION</a:t>
            </a:r>
          </a:p>
          <a:p>
            <a:pPr>
              <a:defRPr/>
            </a:pPr>
            <a:r>
              <a:rPr lang="en-US" sz="1500" b="1" dirty="0">
                <a:solidFill>
                  <a:srgbClr val="C00000"/>
                </a:solidFill>
                <a:latin typeface="Calibri" panose="020F0502020204030204" pitchFamily="34" charset="0"/>
                <a:cs typeface="Calibri" panose="020F0502020204030204" pitchFamily="34" charset="0"/>
              </a:rPr>
              <a:t>  WHEN OTHERS THEN </a:t>
            </a:r>
            <a:r>
              <a:rPr lang="en-US" sz="1500" b="1" dirty="0">
                <a:solidFill>
                  <a:schemeClr val="tx1"/>
                </a:solidFill>
                <a:latin typeface="Calibri" panose="020F0502020204030204" pitchFamily="34" charset="0"/>
                <a:cs typeface="Calibri" panose="020F0502020204030204" pitchFamily="34" charset="0"/>
              </a:rPr>
              <a:t>-- Controla cualquiera excepción que se produzca</a:t>
            </a:r>
          </a:p>
          <a:p>
            <a:pPr>
              <a:defRPr/>
            </a:pPr>
            <a:r>
              <a:rPr lang="en-US" sz="1500" b="1" dirty="0">
                <a:solidFill>
                  <a:srgbClr val="C00000"/>
                </a:solidFill>
                <a:latin typeface="Calibri" panose="020F0502020204030204" pitchFamily="34" charset="0"/>
                <a:cs typeface="Calibri" panose="020F0502020204030204" pitchFamily="34" charset="0"/>
              </a:rPr>
              <a:t>     v_mensaje_error:=SQLERRM; </a:t>
            </a:r>
            <a:r>
              <a:rPr lang="en-US" sz="1500" b="1" dirty="0">
                <a:solidFill>
                  <a:schemeClr val="tx1"/>
                </a:solidFill>
                <a:latin typeface="Calibri" panose="020F0502020204030204" pitchFamily="34" charset="0"/>
                <a:cs typeface="Calibri" panose="020F0502020204030204" pitchFamily="34" charset="0"/>
              </a:rPr>
              <a:t>-- Obtiene el mensaje de error de la excepción</a:t>
            </a:r>
          </a:p>
          <a:p>
            <a:pPr>
              <a:defRPr/>
            </a:pPr>
            <a:r>
              <a:rPr lang="en-US" sz="1500" b="1" dirty="0">
                <a:solidFill>
                  <a:srgbClr val="C00000"/>
                </a:solidFill>
                <a:latin typeface="Calibri" panose="020F0502020204030204" pitchFamily="34" charset="0"/>
                <a:cs typeface="Calibri" panose="020F0502020204030204" pitchFamily="34" charset="0"/>
              </a:rPr>
              <a:t>     v_codigo_error:=SQLCODE; </a:t>
            </a:r>
            <a:r>
              <a:rPr lang="en-US" sz="1500" b="1" dirty="0">
                <a:solidFill>
                  <a:schemeClr val="tx1"/>
                </a:solidFill>
                <a:latin typeface="Calibri" panose="020F0502020204030204" pitchFamily="34" charset="0"/>
                <a:cs typeface="Calibri" panose="020F0502020204030204" pitchFamily="34" charset="0"/>
              </a:rPr>
              <a:t>-- Obtiene el código de error asociado a la excepción</a:t>
            </a:r>
          </a:p>
          <a:p>
            <a:pPr>
              <a:defRPr/>
            </a:pPr>
            <a:r>
              <a:rPr lang="en-US" sz="1500" b="1" dirty="0">
                <a:solidFill>
                  <a:srgbClr val="C00000"/>
                </a:solidFill>
                <a:latin typeface="Calibri" panose="020F0502020204030204" pitchFamily="34" charset="0"/>
                <a:cs typeface="Calibri" panose="020F0502020204030204" pitchFamily="34" charset="0"/>
              </a:rPr>
              <a:t>     INSERT INTO error_proceso</a:t>
            </a:r>
          </a:p>
          <a:p>
            <a:pPr>
              <a:defRPr/>
            </a:pPr>
            <a:r>
              <a:rPr lang="en-US" sz="1500" b="1" dirty="0">
                <a:solidFill>
                  <a:srgbClr val="C00000"/>
                </a:solidFill>
                <a:latin typeface="Calibri" panose="020F0502020204030204" pitchFamily="34" charset="0"/>
                <a:cs typeface="Calibri" panose="020F0502020204030204" pitchFamily="34" charset="0"/>
              </a:rPr>
              <a:t>     VALUES(SEQ_ERROR_PROC.NEXTVAL, 'Bloque PL/SQL Inserta Departamento',</a:t>
            </a:r>
          </a:p>
          <a:p>
            <a:pPr>
              <a:defRPr/>
            </a:pPr>
            <a:r>
              <a:rPr lang="en-US" sz="1500" b="1" dirty="0">
                <a:solidFill>
                  <a:srgbClr val="C00000"/>
                </a:solidFill>
                <a:latin typeface="Calibri" panose="020F0502020204030204" pitchFamily="34" charset="0"/>
                <a:cs typeface="Calibri" panose="020F0502020204030204" pitchFamily="34" charset="0"/>
              </a:rPr>
              <a:t>                    'CODIGO ERROR: ' || v_codigo_error || ' MENSAJE ERROR: ' ||v_mensaje_error);</a:t>
            </a:r>
          </a:p>
          <a:p>
            <a:pPr>
              <a:defRPr/>
            </a:pPr>
            <a:r>
              <a:rPr lang="en-US" sz="1500" b="1" dirty="0">
                <a:solidFill>
                  <a:srgbClr val="C00000"/>
                </a:solidFill>
                <a:latin typeface="Calibri" panose="020F0502020204030204" pitchFamily="34" charset="0"/>
                <a:cs typeface="Calibri" panose="020F0502020204030204" pitchFamily="34" charset="0"/>
              </a:rPr>
              <a:t>     COMMIT;</a:t>
            </a:r>
          </a:p>
          <a:p>
            <a:pPr>
              <a:defRPr/>
            </a:pPr>
            <a:r>
              <a:rPr lang="en-US" sz="1500"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88F331F1-81FA-4DE9-83F1-3B09156AD744}"/>
              </a:ext>
            </a:extLst>
          </p:cNvPr>
          <p:cNvPicPr>
            <a:picLocks noChangeAspect="1"/>
          </p:cNvPicPr>
          <p:nvPr/>
        </p:nvPicPr>
        <p:blipFill>
          <a:blip r:embed="rId3"/>
          <a:stretch>
            <a:fillRect/>
          </a:stretch>
        </p:blipFill>
        <p:spPr>
          <a:xfrm>
            <a:off x="253391" y="5315789"/>
            <a:ext cx="8615190" cy="388966"/>
          </a:xfrm>
          <a:prstGeom prst="rect">
            <a:avLst/>
          </a:prstGeom>
        </p:spPr>
      </p:pic>
    </p:spTree>
    <p:extLst>
      <p:ext uri="{BB962C8B-B14F-4D97-AF65-F5344CB8AC3E}">
        <p14:creationId xmlns:p14="http://schemas.microsoft.com/office/powerpoint/2010/main" val="1148490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9464" y="200199"/>
            <a:ext cx="4385556" cy="813000"/>
          </a:xfrm>
        </p:spPr>
        <p:txBody>
          <a:bodyPr/>
          <a:lstStyle/>
          <a:p>
            <a:pPr lvl="0" defTabSz="457200">
              <a:defRPr/>
            </a:pPr>
            <a:r>
              <a:rPr lang="es-MX" sz="2800" b="1" dirty="0">
                <a:solidFill>
                  <a:prstClr val="white"/>
                </a:solidFill>
                <a:latin typeface="Calibri"/>
              </a:rPr>
              <a:t>Uso de Funciones SQLCODE y SQLERRM</a:t>
            </a:r>
            <a:endParaRPr lang="es-CL" sz="2800" b="1" dirty="0">
              <a:solidFill>
                <a:prstClr val="white"/>
              </a:solidFill>
              <a:latin typeface="Calibri"/>
            </a:endParaRP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123320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0" name="Text Box 5">
            <a:extLst>
              <a:ext uri="{FF2B5EF4-FFF2-40B4-BE49-F238E27FC236}">
                <a16:creationId xmlns:a16="http://schemas.microsoft.com/office/drawing/2014/main" id="{C42F3E1B-9268-4FF2-9A43-BDAE4A473C7C}"/>
              </a:ext>
            </a:extLst>
          </p:cNvPr>
          <p:cNvSpPr txBox="1">
            <a:spLocks noChangeArrowheads="1"/>
          </p:cNvSpPr>
          <p:nvPr/>
        </p:nvSpPr>
        <p:spPr bwMode="auto">
          <a:xfrm>
            <a:off x="154234" y="1534639"/>
            <a:ext cx="8791462"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VARIABLE b_valor_colacion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VARIABLE b_valor_movil NUMBER;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VARIABLE b_fecha_proceso VARCHAR2(6);</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:b_valor_colacion:=300;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:b_valor_movil:=500;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EXEC :b_fecha_proceso:=TO_CHAR(SYSDATE,'YYYYMM');</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cur_emp_trabaja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e.employee_id, COUNT(m.employee_id) total_emp,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e.salary salario, ROUND(e.salary*NVL(e.commission_pct,0)) valor_comision, l.city</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employees e LEFT JOIN employees m</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ON(e.employee_id=m.manager_id)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GROUP BY e.employee_id,e.salary,e.commission_pct, l.city</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e.employee_id;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v_valor_com_jefe NUMBER(5);</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v_valor_descto_sin NUMBER(5);</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v_mensaje_error VARCHAR2(250);</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v_alcance_liquido NUMBER(8);</a:t>
            </a:r>
          </a:p>
          <a:p>
            <a:pPr lvl="0" fontAlgn="base">
              <a:spcBef>
                <a:spcPct val="0"/>
              </a:spcBef>
              <a:spcAft>
                <a:spcPct val="0"/>
              </a:spcAft>
              <a:buClrTx/>
              <a:defRPr/>
            </a:pPr>
            <a:endParaRPr lang="es-MX" sz="1300" b="1" kern="1200" dirty="0">
              <a:solidFill>
                <a:schemeClr val="tx1"/>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solidFill>
                  <a:srgbClr val="FF0000"/>
                </a:solidFill>
                <a:latin typeface="Calibri" panose="020F0502020204030204" pitchFamily="34" charset="0"/>
                <a:cs typeface="Calibri" panose="020F0502020204030204" pitchFamily="34" charset="0"/>
              </a:rPr>
              <a:t> -- El bloque continúa en la siguiente PPT </a:t>
            </a:r>
          </a:p>
        </p:txBody>
      </p:sp>
    </p:spTree>
    <p:extLst>
      <p:ext uri="{BB962C8B-B14F-4D97-AF65-F5344CB8AC3E}">
        <p14:creationId xmlns:p14="http://schemas.microsoft.com/office/powerpoint/2010/main" val="4072146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Uso de Funciones SQLCODE y SQLERRM</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171724" y="1303281"/>
            <a:ext cx="8751937"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EXECUTE IMMEDIATE('TRUNCATE TABLE ERROR_PROCESO');</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EXECUTE IMMEDIATE('TRUNCATE TABLE HABER_CALC_SALARIO');</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EXECUTE IMMEDIATE('DROP SEQUENCE SEQ_ERROR_PROC');</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EXECUTE IMMEDIATE('CREATE SEQUENCE SEQ_ERROR_PROC');</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FOR reg_emp_trabaja IN cur_emp_trabaja  LOOP</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v_valor_com_jefe:=0;</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v_valor_descto_sin:=0;</a:t>
            </a:r>
          </a:p>
          <a:p>
            <a:pPr lvl="0" fontAlgn="base">
              <a:spcBef>
                <a:spcPct val="0"/>
              </a:spcBef>
              <a:spcAft>
                <a:spcPct val="0"/>
              </a:spcAft>
              <a:buClrTx/>
              <a:defRPr/>
            </a:pPr>
            <a:r>
              <a:rPr lang="es-MX" sz="1300" b="1" kern="1200" dirty="0">
                <a:solidFill>
                  <a:schemeClr val="tx1"/>
                </a:solidFill>
                <a:latin typeface="Calibri" panose="020F0502020204030204" pitchFamily="34" charset="0"/>
                <a:cs typeface="Calibri" panose="020F0502020204030204" pitchFamily="34" charset="0"/>
              </a:rPr>
              <a:t>         </a:t>
            </a:r>
            <a:r>
              <a:rPr lang="es-MX" sz="1300" b="1" kern="1200" dirty="0">
                <a:solidFill>
                  <a:srgbClr val="008000"/>
                </a:solidFill>
                <a:latin typeface="Calibri" panose="020F0502020204030204" pitchFamily="34" charset="0"/>
                <a:cs typeface="Calibri" panose="020F0502020204030204" pitchFamily="34" charset="0"/>
              </a:rPr>
              <a:t>BEGIN </a:t>
            </a:r>
            <a:r>
              <a:rPr lang="es-MX" sz="1300" b="1" kern="1200" dirty="0">
                <a:solidFill>
                  <a:schemeClr val="tx1"/>
                </a:solidFill>
                <a:latin typeface="Calibri" panose="020F0502020204030204" pitchFamily="34" charset="0"/>
                <a:cs typeface="Calibri" panose="020F0502020204030204" pitchFamily="34" charset="0"/>
              </a:rPr>
              <a:t>-- Inicio de bloque anidado para poder manejar las excepciones que se produzcan en el SELECT</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IF reg_emp_trabaja.total_emp &gt; 0 THEN </a:t>
            </a:r>
            <a:r>
              <a:rPr lang="es-MX" sz="1300" b="1" kern="1200" dirty="0">
                <a:solidFill>
                  <a:schemeClr val="tx1"/>
                </a:solidFill>
                <a:latin typeface="Calibri" panose="020F0502020204030204" pitchFamily="34" charset="0"/>
                <a:cs typeface="Calibri" panose="020F0502020204030204" pitchFamily="34" charset="0"/>
              </a:rPr>
              <a:t>-- Se valida si el empleado es jefe de otros empleados</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SELECT ROUND(reg_emp_trabaja.salario * (trj.porc_asig_jefe/100)) </a:t>
            </a:r>
            <a:r>
              <a:rPr lang="es-MX" sz="1300" b="1" kern="1200" dirty="0">
                <a:solidFill>
                  <a:schemeClr val="tx1"/>
                </a:solidFill>
                <a:latin typeface="Calibri" panose="020F0502020204030204" pitchFamily="34" charset="0"/>
                <a:cs typeface="Calibri" panose="020F0502020204030204" pitchFamily="34" charset="0"/>
              </a:rPr>
              <a:t>-- Se calcula comisión por ser jefe</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INTO v_valor_com_jefe</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FROM tramo_asig_jefe trj</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WHERE reg_emp_trabaja.total_emp BETWEEN trj.tramo_inf_aj AND trj.tramo_inf_aj;</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END IF;</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EXCEPTION</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a:t>
            </a:r>
            <a:r>
              <a:rPr lang="es-MX" sz="1300" b="1" kern="1200" dirty="0">
                <a:solidFill>
                  <a:srgbClr val="C00000"/>
                </a:solidFill>
                <a:latin typeface="Calibri" panose="020F0502020204030204" pitchFamily="34" charset="0"/>
                <a:cs typeface="Calibri" panose="020F0502020204030204" pitchFamily="34" charset="0"/>
              </a:rPr>
              <a:t>WHEN OTHERS THEN </a:t>
            </a:r>
            <a:r>
              <a:rPr lang="es-MX" sz="1300" b="1" kern="1200" dirty="0">
                <a:solidFill>
                  <a:schemeClr val="tx1"/>
                </a:solidFill>
                <a:latin typeface="Calibri" panose="020F0502020204030204" pitchFamily="34" charset="0"/>
                <a:cs typeface="Calibri" panose="020F0502020204030204" pitchFamily="34" charset="0"/>
              </a:rPr>
              <a:t>-- Se maneja cualquier excepción se produzca durante la ejecución del bloque PL/SQL</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v_mensaje_error:=SQLERRM; </a:t>
            </a:r>
            <a:r>
              <a:rPr lang="es-MX" sz="1300" b="1" kern="1200" dirty="0">
                <a:solidFill>
                  <a:schemeClr val="tx1"/>
                </a:solidFill>
                <a:latin typeface="Calibri" panose="020F0502020204030204" pitchFamily="34" charset="0"/>
                <a:cs typeface="Calibri" panose="020F0502020204030204" pitchFamily="34" charset="0"/>
              </a:rPr>
              <a:t>-- Obtiene el mensaje de error de la Excepción</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INSERT INTO error_proceso   </a:t>
            </a:r>
            <a:r>
              <a:rPr lang="es-MX" sz="1300" b="1" kern="1200" dirty="0">
                <a:solidFill>
                  <a:schemeClr val="tx1"/>
                </a:solidFill>
                <a:latin typeface="Calibri" panose="020F0502020204030204" pitchFamily="34" charset="0"/>
                <a:cs typeface="Calibri" panose="020F0502020204030204" pitchFamily="34" charset="0"/>
              </a:rPr>
              <a:t>-- Inserta en la tabla de errores </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VALUES(SEQ_ERROR_PROC.NEXTVAL, 'Error al obtener % asignación jefe para el empleado: ' || </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reg_emp_trabaja.employee_id, v_mensaje_error);</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END; -- Fin del bloque anidado</a:t>
            </a:r>
          </a:p>
          <a:p>
            <a:pPr lvl="0" fontAlgn="base">
              <a:spcBef>
                <a:spcPct val="0"/>
              </a:spcBef>
              <a:spcAft>
                <a:spcPct val="0"/>
              </a:spcAft>
              <a:buClrTx/>
              <a:defRPr/>
            </a:pPr>
            <a:endParaRPr lang="es-MX" sz="1300" b="1" kern="1200" dirty="0">
              <a:solidFill>
                <a:srgbClr val="008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solidFill>
                  <a:srgbClr val="FF0000"/>
                </a:solidFill>
                <a:latin typeface="Calibri" panose="020F0502020204030204" pitchFamily="34" charset="0"/>
                <a:cs typeface="Calibri" panose="020F0502020204030204" pitchFamily="34" charset="0"/>
              </a:rPr>
              <a:t>-- El bloque continúa en la siguiente PPT</a:t>
            </a:r>
            <a:r>
              <a:rPr lang="es-MX" sz="1300" b="1" kern="1200" dirty="0">
                <a:solidFill>
                  <a:srgbClr val="FF0000"/>
                </a:solidFill>
                <a:latin typeface="Calibri" panose="020F0502020204030204" pitchFamily="34" charset="0"/>
                <a:ea typeface="+mn-ea"/>
                <a:cs typeface="Calibri" panose="020F0502020204030204" pitchFamily="34" charset="0"/>
              </a:rPr>
              <a:t>     </a:t>
            </a:r>
          </a:p>
        </p:txBody>
      </p:sp>
    </p:spTree>
    <p:extLst>
      <p:ext uri="{BB962C8B-B14F-4D97-AF65-F5344CB8AC3E}">
        <p14:creationId xmlns:p14="http://schemas.microsoft.com/office/powerpoint/2010/main" val="236260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Uso de Funciones SQLCODE y SQLERRM</a:t>
            </a:r>
            <a:endParaRPr lang="es-CL" sz="2800" b="1" dirty="0">
              <a:solidFill>
                <a:prstClr val="white"/>
              </a:solidFill>
              <a:latin typeface="Calibri"/>
            </a:endParaRP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176270" y="1268120"/>
            <a:ext cx="8725359" cy="55245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BEGIN </a:t>
            </a:r>
            <a:r>
              <a:rPr lang="es-MX" sz="1300" b="1" kern="1200" dirty="0">
                <a:solidFill>
                  <a:schemeClr val="tx1"/>
                </a:solidFill>
                <a:latin typeface="Calibri" panose="020F0502020204030204" pitchFamily="34" charset="0"/>
                <a:cs typeface="Calibri" panose="020F0502020204030204" pitchFamily="34" charset="0"/>
              </a:rPr>
              <a:t>-- Inicio de bloque anidado para poder manejar las excepciones que se produzcan en el SELECT</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SELECT ROUND(reg_emp_trabaja.salario * tds.porc_ds)</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INTO v_valor_descto_sin</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FROM tramo_descto_sindicato tds</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WHERE reg_emp_trabaja.salario BETWEEN tds.tramo_inf_ds AND tds.tramo_sup_ds;</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EXCEPTION</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WHEN OTHERS THEN  </a:t>
            </a:r>
            <a:r>
              <a:rPr lang="es-MX" sz="1300" b="1" kern="1200" dirty="0">
                <a:solidFill>
                  <a:schemeClr val="tx1"/>
                </a:solidFill>
                <a:latin typeface="Calibri" panose="020F0502020204030204" pitchFamily="34" charset="0"/>
                <a:cs typeface="Calibri" panose="020F0502020204030204" pitchFamily="34" charset="0"/>
              </a:rPr>
              <a:t>-- Se maneja cualquier excepción se produzca durante la ejecución del bloque PL/SQL</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v_mensaje_error:=SQLERRM;  </a:t>
            </a:r>
            <a:r>
              <a:rPr lang="es-MX" sz="1300" b="1" kern="1200" dirty="0">
                <a:solidFill>
                  <a:schemeClr val="tx1"/>
                </a:solidFill>
                <a:latin typeface="Calibri" panose="020F0502020204030204" pitchFamily="34" charset="0"/>
                <a:cs typeface="Calibri" panose="020F0502020204030204" pitchFamily="34" charset="0"/>
              </a:rPr>
              <a:t>-- Obtiene el mensaje de error de la Excepción</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INSERT INTO error_proceso  </a:t>
            </a:r>
            <a:r>
              <a:rPr lang="es-MX" sz="1300" b="1" kern="1200" dirty="0">
                <a:solidFill>
                  <a:schemeClr val="tx1"/>
                </a:solidFill>
                <a:latin typeface="Calibri" panose="020F0502020204030204" pitchFamily="34" charset="0"/>
                <a:cs typeface="Calibri" panose="020F0502020204030204" pitchFamily="34" charset="0"/>
              </a:rPr>
              <a:t>-- Inserta en la tabla de errores </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VALUES(SEQ_ERROR_PROC.NEXTVAL,'Error al obtener % descuento sindicato: ' || </a:t>
            </a:r>
          </a:p>
          <a:p>
            <a:pPr lvl="0" fontAlgn="base">
              <a:spcBef>
                <a:spcPct val="0"/>
              </a:spcBef>
              <a:spcAft>
                <a:spcPct val="0"/>
              </a:spcAft>
              <a:buClrTx/>
              <a:defRPr/>
            </a:pPr>
            <a:r>
              <a:rPr lang="es-MX" sz="1300" b="1" kern="1200" dirty="0">
                <a:solidFill>
                  <a:srgbClr val="C00000"/>
                </a:solidFill>
                <a:latin typeface="Calibri" panose="020F0502020204030204" pitchFamily="34" charset="0"/>
                <a:cs typeface="Calibri" panose="020F0502020204030204" pitchFamily="34" charset="0"/>
              </a:rPr>
              <a:t>                                       reg_emp_trabaja.employee_id, v_mensaje_error);</a:t>
            </a:r>
          </a:p>
          <a:p>
            <a:pPr lvl="0" fontAlgn="base">
              <a:spcBef>
                <a:spcPct val="0"/>
              </a:spcBef>
              <a:spcAft>
                <a:spcPct val="0"/>
              </a:spcAft>
              <a:buClrTx/>
              <a:defRPr/>
            </a:pPr>
            <a:r>
              <a:rPr lang="es-MX" sz="1300" b="1" kern="1200" dirty="0">
                <a:solidFill>
                  <a:srgbClr val="008000"/>
                </a:solidFill>
                <a:latin typeface="Calibri" panose="020F0502020204030204" pitchFamily="34" charset="0"/>
                <a:cs typeface="Calibri" panose="020F0502020204030204" pitchFamily="34" charset="0"/>
              </a:rPr>
              <a:t>        END;  -- Fin del bloque anidado</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 Aumenta en 25% el valor de movilización a los empleados que trabajen en Toronto o Londres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IF reg_emp_trabaja.city IN('Toronto','London') THEN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:b_valor_movil:=ROUND(:b_valor_movil*1.25);</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END IF;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v_alcance_liquido:= (reg_emp_trabaja.salario+reg_emp_trabaja.valor_comision+v_valor_com_jefe+</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:b_valor_colacion+:b_valor_movil)-v_valor_descto_sin;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 Inserta en la tabla HABER_CALC_SALARIO el resultado de cálculos de haberes</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INSERT INTO HABER_CALC_SALARIO</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VALUES(reg_emp_trabaja.employee_id, :b_fecha_proceso, reg_emp_trabaja.salario,reg_emp_trabaja.valor_comision,</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v_valor_com_jefe,:b_valor_colacion, :b_valor_movil, v_valor_descto_sin, v_alcance_liquido);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COMMIT;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END LOOP;</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END;</a:t>
            </a:r>
          </a:p>
          <a:p>
            <a:pPr lvl="0" fontAlgn="base">
              <a:spcBef>
                <a:spcPct val="0"/>
              </a:spcBef>
              <a:spcAft>
                <a:spcPct val="0"/>
              </a:spcAft>
              <a:buClrTx/>
              <a:defRPr/>
            </a:pPr>
            <a:endParaRPr lang="es-MX" sz="13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sz="1300" b="1" kern="1200" dirty="0">
                <a:solidFill>
                  <a:srgbClr val="FF0000"/>
                </a:solidFill>
                <a:latin typeface="Calibri" panose="020F0502020204030204" pitchFamily="34" charset="0"/>
                <a:cs typeface="Calibri" panose="020F0502020204030204" pitchFamily="34" charset="0"/>
              </a:rPr>
              <a:t>-- El resultado del proceso se muestra en la siguiente PPT </a:t>
            </a:r>
          </a:p>
        </p:txBody>
      </p:sp>
    </p:spTree>
    <p:extLst>
      <p:ext uri="{BB962C8B-B14F-4D97-AF65-F5344CB8AC3E}">
        <p14:creationId xmlns:p14="http://schemas.microsoft.com/office/powerpoint/2010/main" val="1294400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MX" sz="2800" b="1" dirty="0">
                <a:solidFill>
                  <a:prstClr val="white"/>
                </a:solidFill>
                <a:latin typeface="Calibri"/>
              </a:rPr>
              <a:t>Uso de Funciones SQLCODE y SQLERRM</a:t>
            </a:r>
            <a:endParaRPr lang="es-CL" sz="2800" b="1" dirty="0">
              <a:solidFill>
                <a:prstClr val="white"/>
              </a:solidFill>
              <a:latin typeface="Calibri"/>
            </a:endParaRPr>
          </a:p>
        </p:txBody>
      </p:sp>
      <p:sp>
        <p:nvSpPr>
          <p:cNvPr id="7" name="Rectangle 3">
            <a:extLst>
              <a:ext uri="{FF2B5EF4-FFF2-40B4-BE49-F238E27FC236}">
                <a16:creationId xmlns:a16="http://schemas.microsoft.com/office/drawing/2014/main" id="{129B0562-5F77-473B-AF72-2DD4E942AAA2}"/>
              </a:ext>
            </a:extLst>
          </p:cNvPr>
          <p:cNvSpPr txBox="1">
            <a:spLocks noChangeArrowheads="1"/>
          </p:cNvSpPr>
          <p:nvPr/>
        </p:nvSpPr>
        <p:spPr bwMode="auto">
          <a:xfrm>
            <a:off x="611188" y="1169943"/>
            <a:ext cx="7848600" cy="337180"/>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CL"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CL" sz="1600" b="1" kern="1200" dirty="0">
                <a:solidFill>
                  <a:prstClr val="black"/>
                </a:solidFill>
                <a:latin typeface="Calibri"/>
                <a:ea typeface="Arial Unicode MS"/>
                <a:cs typeface="Arial Unicode MS"/>
              </a:rPr>
              <a:t>Tabla ERROR_PROCESO:</a:t>
            </a:r>
          </a:p>
        </p:txBody>
      </p:sp>
      <p:pic>
        <p:nvPicPr>
          <p:cNvPr id="2" name="Imagen 1">
            <a:extLst>
              <a:ext uri="{FF2B5EF4-FFF2-40B4-BE49-F238E27FC236}">
                <a16:creationId xmlns:a16="http://schemas.microsoft.com/office/drawing/2014/main" id="{13259FB2-7845-449C-B6A7-7101988042E7}"/>
              </a:ext>
            </a:extLst>
          </p:cNvPr>
          <p:cNvPicPr>
            <a:picLocks noChangeAspect="1"/>
          </p:cNvPicPr>
          <p:nvPr/>
        </p:nvPicPr>
        <p:blipFill>
          <a:blip r:embed="rId3"/>
          <a:stretch>
            <a:fillRect/>
          </a:stretch>
        </p:blipFill>
        <p:spPr>
          <a:xfrm>
            <a:off x="347949" y="1418987"/>
            <a:ext cx="8196549" cy="2503003"/>
          </a:xfrm>
          <a:prstGeom prst="rect">
            <a:avLst/>
          </a:prstGeom>
        </p:spPr>
      </p:pic>
      <p:pic>
        <p:nvPicPr>
          <p:cNvPr id="4" name="Imagen 3">
            <a:extLst>
              <a:ext uri="{FF2B5EF4-FFF2-40B4-BE49-F238E27FC236}">
                <a16:creationId xmlns:a16="http://schemas.microsoft.com/office/drawing/2014/main" id="{09FF3AC3-3934-433D-A154-113966EF0110}"/>
              </a:ext>
            </a:extLst>
          </p:cNvPr>
          <p:cNvPicPr>
            <a:picLocks noChangeAspect="1"/>
          </p:cNvPicPr>
          <p:nvPr/>
        </p:nvPicPr>
        <p:blipFill>
          <a:blip r:embed="rId4"/>
          <a:stretch>
            <a:fillRect/>
          </a:stretch>
        </p:blipFill>
        <p:spPr>
          <a:xfrm>
            <a:off x="347949" y="4368837"/>
            <a:ext cx="6945217" cy="2078132"/>
          </a:xfrm>
          <a:prstGeom prst="rect">
            <a:avLst/>
          </a:prstGeom>
        </p:spPr>
      </p:pic>
    </p:spTree>
    <p:extLst>
      <p:ext uri="{BB962C8B-B14F-4D97-AF65-F5344CB8AC3E}">
        <p14:creationId xmlns:p14="http://schemas.microsoft.com/office/powerpoint/2010/main" val="76506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No Predefinidas de Oracle</a:t>
            </a:r>
          </a:p>
        </p:txBody>
      </p:sp>
      <p:sp>
        <p:nvSpPr>
          <p:cNvPr id="5" name="Rectángulo redondeado 4">
            <a:extLst>
              <a:ext uri="{FF2B5EF4-FFF2-40B4-BE49-F238E27FC236}">
                <a16:creationId xmlns:a16="http://schemas.microsoft.com/office/drawing/2014/main" id="{516ECD70-D878-455F-9F5F-4C57080CDBD4}"/>
              </a:ext>
            </a:extLst>
          </p:cNvPr>
          <p:cNvSpPr/>
          <p:nvPr/>
        </p:nvSpPr>
        <p:spPr>
          <a:xfrm>
            <a:off x="2024440" y="1282062"/>
            <a:ext cx="226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Son errores estándares de Oracle pero que no poseen una excepción definida en Oracle (nombre de excepción)</a:t>
            </a:r>
          </a:p>
        </p:txBody>
      </p:sp>
      <p:sp>
        <p:nvSpPr>
          <p:cNvPr id="6" name="Rectángulo redondeado 4">
            <a:extLst>
              <a:ext uri="{FF2B5EF4-FFF2-40B4-BE49-F238E27FC236}">
                <a16:creationId xmlns:a16="http://schemas.microsoft.com/office/drawing/2014/main" id="{E5E7680C-677A-45F6-B991-0F527D18C7BA}"/>
              </a:ext>
            </a:extLst>
          </p:cNvPr>
          <p:cNvSpPr/>
          <p:nvPr/>
        </p:nvSpPr>
        <p:spPr>
          <a:xfrm>
            <a:off x="5116645" y="1282062"/>
            <a:ext cx="226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Primero se deben declarar y después se asocian con un número de error de Oracle utilizando la función PRAGMA EXCEPTION_INIT</a:t>
            </a:r>
            <a:endParaRPr lang="es-CL" sz="1800" b="1" kern="1200" dirty="0">
              <a:solidFill>
                <a:srgbClr val="FFFFFF"/>
              </a:solidFill>
              <a:latin typeface="Calibri"/>
              <a:cs typeface="Arial" panose="020B0604020202020204" pitchFamily="34" charset="0"/>
            </a:endParaRPr>
          </a:p>
        </p:txBody>
      </p:sp>
      <p:pic>
        <p:nvPicPr>
          <p:cNvPr id="2" name="Imagen 1">
            <a:extLst>
              <a:ext uri="{FF2B5EF4-FFF2-40B4-BE49-F238E27FC236}">
                <a16:creationId xmlns:a16="http://schemas.microsoft.com/office/drawing/2014/main" id="{8A69F9EC-2736-4BC8-B483-E254682C5676}"/>
              </a:ext>
            </a:extLst>
          </p:cNvPr>
          <p:cNvPicPr>
            <a:picLocks noChangeAspect="1"/>
          </p:cNvPicPr>
          <p:nvPr/>
        </p:nvPicPr>
        <p:blipFill>
          <a:blip r:embed="rId3"/>
          <a:stretch>
            <a:fillRect/>
          </a:stretch>
        </p:blipFill>
        <p:spPr>
          <a:xfrm>
            <a:off x="583894" y="4083631"/>
            <a:ext cx="7976212" cy="1608519"/>
          </a:xfrm>
          <a:prstGeom prst="rect">
            <a:avLst/>
          </a:prstGeom>
        </p:spPr>
      </p:pic>
    </p:spTree>
    <p:extLst>
      <p:ext uri="{BB962C8B-B14F-4D97-AF65-F5344CB8AC3E}">
        <p14:creationId xmlns:p14="http://schemas.microsoft.com/office/powerpoint/2010/main" val="379235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No Predefinidas de Oracle</a:t>
            </a:r>
          </a:p>
        </p:txBody>
      </p:sp>
      <p:sp>
        <p:nvSpPr>
          <p:cNvPr id="11" name="Rectangle 3">
            <a:extLst>
              <a:ext uri="{FF2B5EF4-FFF2-40B4-BE49-F238E27FC236}">
                <a16:creationId xmlns:a16="http://schemas.microsoft.com/office/drawing/2014/main" id="{D55FAA6F-6129-4E21-86E0-ACC87602A681}"/>
              </a:ext>
            </a:extLst>
          </p:cNvPr>
          <p:cNvSpPr txBox="1">
            <a:spLocks noChangeArrowheads="1"/>
          </p:cNvSpPr>
          <p:nvPr/>
        </p:nvSpPr>
        <p:spPr bwMode="auto">
          <a:xfrm>
            <a:off x="611188" y="114507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F0B9919A-321A-408E-8B88-AA04401746B5}"/>
              </a:ext>
            </a:extLst>
          </p:cNvPr>
          <p:cNvSpPr txBox="1">
            <a:spLocks noChangeArrowheads="1"/>
          </p:cNvSpPr>
          <p:nvPr/>
        </p:nvSpPr>
        <p:spPr bwMode="auto">
          <a:xfrm>
            <a:off x="1259463" y="1445546"/>
            <a:ext cx="7030116" cy="270843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r>
              <a:rPr lang="en-US" sz="1600" b="1" dirty="0">
                <a:latin typeface="Calibri" panose="020F0502020204030204" pitchFamily="34" charset="0"/>
                <a:cs typeface="Calibri" panose="020F0502020204030204" pitchFamily="34" charset="0"/>
              </a:rPr>
              <a:t>DECLARE</a:t>
            </a:r>
          </a:p>
          <a:p>
            <a:r>
              <a:rPr lang="en-US" sz="1600" b="1" dirty="0">
                <a:latin typeface="Calibri" panose="020F0502020204030204" pitchFamily="34" charset="0"/>
                <a:cs typeface="Calibri" panose="020F0502020204030204" pitchFamily="34" charset="0"/>
              </a:rPr>
              <a:t> </a:t>
            </a:r>
            <a:r>
              <a:rPr lang="en-US" sz="1600" b="1" i="1" dirty="0">
                <a:solidFill>
                  <a:srgbClr val="B80000"/>
                </a:solidFill>
                <a:latin typeface="Calibri" panose="020F0502020204030204" pitchFamily="34" charset="0"/>
                <a:cs typeface="Calibri" panose="020F0502020204030204" pitchFamily="34" charset="0"/>
              </a:rPr>
              <a:t>nombre_excepción</a:t>
            </a:r>
            <a:r>
              <a:rPr lang="en-US" sz="1600" b="1" dirty="0">
                <a:latin typeface="Calibri" panose="020F0502020204030204" pitchFamily="34" charset="0"/>
                <a:cs typeface="Calibri" panose="020F0502020204030204" pitchFamily="34" charset="0"/>
              </a:rPr>
              <a:t> EXCEPTION;	</a:t>
            </a:r>
          </a:p>
          <a:p>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PRAGMA EXCEPTION_INIT</a:t>
            </a: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a:t>
            </a:r>
            <a:r>
              <a:rPr lang="en-US" sz="1600" b="1" i="1" dirty="0">
                <a:solidFill>
                  <a:srgbClr val="B80000"/>
                </a:solidFill>
                <a:latin typeface="Calibri" panose="020F0502020204030204" pitchFamily="34" charset="0"/>
                <a:cs typeface="Calibri" panose="020F0502020204030204" pitchFamily="34" charset="0"/>
              </a:rPr>
              <a:t>nombre_excepción</a:t>
            </a:r>
            <a:r>
              <a:rPr lang="en-US" sz="1600" b="1" i="1" dirty="0">
                <a:latin typeface="Calibri" panose="020F0502020204030204" pitchFamily="34" charset="0"/>
                <a:cs typeface="Calibri" panose="020F0502020204030204" pitchFamily="34" charset="0"/>
              </a:rPr>
              <a:t>,</a:t>
            </a:r>
            <a:r>
              <a:rPr lang="en-US" sz="1600" b="1" dirty="0">
                <a:latin typeface="Calibri" panose="020F0502020204030204" pitchFamily="34" charset="0"/>
                <a:cs typeface="Calibri" panose="020F0502020204030204" pitchFamily="34" charset="0"/>
              </a:rPr>
              <a:t> </a:t>
            </a:r>
            <a:r>
              <a:rPr lang="en-US" sz="1600" b="1" i="1" dirty="0">
                <a:solidFill>
                  <a:srgbClr val="0000DE"/>
                </a:solidFill>
                <a:latin typeface="Calibri" panose="020F0502020204030204" pitchFamily="34" charset="0"/>
                <a:cs typeface="Calibri" panose="020F0502020204030204" pitchFamily="34" charset="0"/>
              </a:rPr>
              <a:t>número_error</a:t>
            </a:r>
            <a:r>
              <a:rPr lang="en-US" sz="1600" b="1" dirty="0">
                <a:latin typeface="Calibri" panose="020F0502020204030204" pitchFamily="34" charset="0"/>
                <a:cs typeface="Calibri" panose="020F0502020204030204" pitchFamily="34" charset="0"/>
              </a:rPr>
              <a:t>); </a:t>
            </a:r>
            <a:r>
              <a:rPr lang="en-US" sz="1600" b="1" dirty="0">
                <a:solidFill>
                  <a:srgbClr val="FF0000"/>
                </a:solidFill>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EXCEPTION</a:t>
            </a:r>
          </a:p>
          <a:p>
            <a:r>
              <a:rPr lang="en-US" sz="1600" b="1" dirty="0">
                <a:latin typeface="Calibri" panose="020F0502020204030204" pitchFamily="34" charset="0"/>
                <a:cs typeface="Calibri" panose="020F0502020204030204" pitchFamily="34" charset="0"/>
              </a:rPr>
              <a:t> WHEN </a:t>
            </a:r>
            <a:r>
              <a:rPr lang="en-US" sz="1600" b="1" i="1" dirty="0">
                <a:solidFill>
                  <a:srgbClr val="B80000"/>
                </a:solidFill>
                <a:latin typeface="Calibri" panose="020F0502020204030204" pitchFamily="34" charset="0"/>
                <a:cs typeface="Calibri" panose="020F0502020204030204" pitchFamily="34" charset="0"/>
              </a:rPr>
              <a:t>nombre_excepción</a:t>
            </a:r>
            <a:r>
              <a:rPr lang="en-US" sz="1600" b="1" dirty="0">
                <a:latin typeface="Calibri" panose="020F0502020204030204" pitchFamily="34" charset="0"/>
                <a:cs typeface="Calibri" panose="020F0502020204030204" pitchFamily="34" charset="0"/>
              </a:rPr>
              <a:t> THEN </a:t>
            </a:r>
            <a:r>
              <a:rPr lang="en-US" sz="1600" b="1" dirty="0">
                <a:solidFill>
                  <a:schemeClr val="hlink"/>
                </a:solidFill>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		</a:t>
            </a:r>
            <a:endParaRPr lang="en-US" b="1" dirty="0">
              <a:solidFill>
                <a:schemeClr val="hlink"/>
              </a:solidFill>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41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No Predefinidas de Oracle</a:t>
            </a:r>
          </a:p>
        </p:txBody>
      </p:sp>
      <p:sp>
        <p:nvSpPr>
          <p:cNvPr id="11" name="Rectangle 3">
            <a:extLst>
              <a:ext uri="{FF2B5EF4-FFF2-40B4-BE49-F238E27FC236}">
                <a16:creationId xmlns:a16="http://schemas.microsoft.com/office/drawing/2014/main" id="{D55FAA6F-6129-4E21-86E0-ACC87602A681}"/>
              </a:ext>
            </a:extLst>
          </p:cNvPr>
          <p:cNvSpPr txBox="1">
            <a:spLocks noChangeArrowheads="1"/>
          </p:cNvSpPr>
          <p:nvPr/>
        </p:nvSpPr>
        <p:spPr bwMode="auto">
          <a:xfrm>
            <a:off x="611188" y="140948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D38A42C0-C598-4E9A-943A-05D1917ECF73}"/>
              </a:ext>
            </a:extLst>
          </p:cNvPr>
          <p:cNvSpPr txBox="1">
            <a:spLocks noChangeArrowheads="1"/>
          </p:cNvSpPr>
          <p:nvPr/>
        </p:nvSpPr>
        <p:spPr bwMode="auto">
          <a:xfrm>
            <a:off x="318978" y="1730705"/>
            <a:ext cx="8459788" cy="390876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b="1" dirty="0">
                <a:latin typeface="Calibri" panose="020F0502020204030204" pitchFamily="34" charset="0"/>
                <a:cs typeface="Calibri" panose="020F0502020204030204" pitchFamily="34" charset="0"/>
              </a:rPr>
              <a:t>DECLARE</a:t>
            </a:r>
          </a:p>
          <a:p>
            <a:pPr>
              <a:defRPr/>
            </a:pP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excepcion_insert  EXCEPTION</a:t>
            </a:r>
            <a:r>
              <a:rPr lang="en-US" b="1" dirty="0">
                <a:latin typeface="Calibri" panose="020F0502020204030204" pitchFamily="34" charset="0"/>
                <a:cs typeface="Calibri" panose="020F0502020204030204" pitchFamily="34" charset="0"/>
              </a:rPr>
              <a:t>; -- Se declara la excepción                                    </a:t>
            </a:r>
          </a:p>
          <a:p>
            <a:pPr>
              <a:defRPr/>
            </a:pPr>
            <a:r>
              <a:rPr lang="en-US" b="1" dirty="0">
                <a:latin typeface="Calibri" panose="020F0502020204030204" pitchFamily="34" charset="0"/>
                <a:cs typeface="Calibri" panose="020F0502020204030204" pitchFamily="34" charset="0"/>
              </a:rPr>
              <a:t> PRAGMA EXCEPTION_INIT(</a:t>
            </a:r>
            <a:r>
              <a:rPr lang="en-US" b="1" dirty="0">
                <a:solidFill>
                  <a:srgbClr val="C00000"/>
                </a:solidFill>
                <a:latin typeface="Calibri" panose="020F0502020204030204" pitchFamily="34" charset="0"/>
                <a:cs typeface="Calibri" panose="020F0502020204030204" pitchFamily="34" charset="0"/>
              </a:rPr>
              <a:t>excepcion_insert</a:t>
            </a:r>
            <a:r>
              <a:rPr lang="en-US" b="1" dirty="0">
                <a:latin typeface="Calibri" panose="020F0502020204030204" pitchFamily="34" charset="0"/>
                <a:cs typeface="Calibri" panose="020F0502020204030204" pitchFamily="34" charset="0"/>
              </a:rPr>
              <a:t>, </a:t>
            </a:r>
            <a:r>
              <a:rPr lang="en-US" b="1" dirty="0">
                <a:solidFill>
                  <a:srgbClr val="0000DE"/>
                </a:solidFill>
                <a:latin typeface="Calibri" panose="020F0502020204030204" pitchFamily="34" charset="0"/>
                <a:cs typeface="Calibri" panose="020F0502020204030204" pitchFamily="34" charset="0"/>
              </a:rPr>
              <a:t>-01400</a:t>
            </a:r>
            <a:r>
              <a:rPr lang="en-US" b="1" dirty="0">
                <a:latin typeface="Calibri" panose="020F0502020204030204" pitchFamily="34" charset="0"/>
                <a:cs typeface="Calibri" panose="020F0502020204030204" pitchFamily="34" charset="0"/>
              </a:rPr>
              <a:t>); -- Se le asocia el código de error a la excepción declarada</a:t>
            </a:r>
          </a:p>
          <a:p>
            <a:pPr>
              <a:defRPr/>
            </a:pPr>
            <a:r>
              <a:rPr lang="en-US" b="1" dirty="0">
                <a:latin typeface="Calibri" panose="020F0502020204030204" pitchFamily="34" charset="0"/>
                <a:cs typeface="Calibri" panose="020F0502020204030204" pitchFamily="34" charset="0"/>
              </a:rPr>
              <a:t> v_mensaje_error VARCHAR2(250);</a:t>
            </a:r>
          </a:p>
          <a:p>
            <a:pPr>
              <a:defRPr/>
            </a:pPr>
            <a:r>
              <a:rPr lang="en-US" b="1" dirty="0">
                <a:latin typeface="Calibri" panose="020F0502020204030204" pitchFamily="34" charset="0"/>
                <a:cs typeface="Calibri" panose="020F0502020204030204" pitchFamily="34" charset="0"/>
              </a:rPr>
              <a:t>BEGIN </a:t>
            </a:r>
          </a:p>
          <a:p>
            <a:pPr>
              <a:defRPr/>
            </a:pPr>
            <a:r>
              <a:rPr lang="en-US" b="1" dirty="0">
                <a:latin typeface="Calibri" panose="020F0502020204030204" pitchFamily="34" charset="0"/>
                <a:cs typeface="Calibri" panose="020F0502020204030204" pitchFamily="34" charset="0"/>
              </a:rPr>
              <a:t>   EXECUTE IMMEDIATE('TRUNCATE TABLE ERROR_PROCESO');</a:t>
            </a:r>
          </a:p>
          <a:p>
            <a:pPr>
              <a:defRPr/>
            </a:pPr>
            <a:r>
              <a:rPr lang="en-US" b="1" dirty="0">
                <a:latin typeface="Calibri" panose="020F0502020204030204" pitchFamily="34" charset="0"/>
                <a:cs typeface="Calibri" panose="020F0502020204030204" pitchFamily="34" charset="0"/>
              </a:rPr>
              <a:t>   EXECUTE IMMEDIATE('DROP SEQUENCE SEQ_ERROR_PROC');</a:t>
            </a:r>
          </a:p>
          <a:p>
            <a:pPr>
              <a:defRPr/>
            </a:pPr>
            <a:r>
              <a:rPr lang="en-US" b="1" dirty="0">
                <a:latin typeface="Calibri" panose="020F0502020204030204" pitchFamily="34" charset="0"/>
                <a:cs typeface="Calibri" panose="020F0502020204030204" pitchFamily="34" charset="0"/>
              </a:rPr>
              <a:t>   EXECUTE IMMEDIATE('CREATE SEQUENCE SEQ_ERROR_PROC');</a:t>
            </a:r>
          </a:p>
          <a:p>
            <a:pPr>
              <a:defRPr/>
            </a:pPr>
            <a:r>
              <a:rPr lang="en-US" b="1" dirty="0">
                <a:latin typeface="Calibri" panose="020F0502020204030204" pitchFamily="34" charset="0"/>
                <a:cs typeface="Calibri" panose="020F0502020204030204" pitchFamily="34" charset="0"/>
              </a:rPr>
              <a:t>   INSERT INTO departments(department_id, department_name, manager_id, location_id) </a:t>
            </a:r>
          </a:p>
          <a:p>
            <a:pPr>
              <a:defRPr/>
            </a:pPr>
            <a:r>
              <a:rPr lang="en-US" b="1" dirty="0">
                <a:latin typeface="Calibri" panose="020F0502020204030204" pitchFamily="34" charset="0"/>
                <a:cs typeface="Calibri" panose="020F0502020204030204" pitchFamily="34" charset="0"/>
              </a:rPr>
              <a:t>   VALUES (280, NULL,200,1700);</a:t>
            </a:r>
          </a:p>
          <a:p>
            <a:pPr>
              <a:defRPr/>
            </a:pPr>
            <a:r>
              <a:rPr lang="en-US" b="1" dirty="0">
                <a:latin typeface="Calibri" panose="020F0502020204030204" pitchFamily="34" charset="0"/>
                <a:cs typeface="Calibri" panose="020F0502020204030204" pitchFamily="34" charset="0"/>
              </a:rPr>
              <a:t>EXCEPTION</a:t>
            </a:r>
          </a:p>
          <a:p>
            <a:pPr>
              <a:defRPr/>
            </a:pPr>
            <a:r>
              <a:rPr lang="en-US" b="1" dirty="0">
                <a:latin typeface="Calibri" panose="020F0502020204030204" pitchFamily="34" charset="0"/>
                <a:cs typeface="Calibri" panose="020F0502020204030204" pitchFamily="34" charset="0"/>
              </a:rPr>
              <a:t> WHEN </a:t>
            </a:r>
            <a:r>
              <a:rPr lang="en-US" b="1" dirty="0">
                <a:solidFill>
                  <a:srgbClr val="C00000"/>
                </a:solidFill>
                <a:latin typeface="Calibri" panose="020F0502020204030204" pitchFamily="34" charset="0"/>
                <a:cs typeface="Calibri" panose="020F0502020204030204" pitchFamily="34" charset="0"/>
              </a:rPr>
              <a:t>excepcion_insert </a:t>
            </a:r>
            <a:r>
              <a:rPr lang="en-US" b="1" dirty="0">
                <a:latin typeface="Calibri" panose="020F0502020204030204" pitchFamily="34" charset="0"/>
                <a:cs typeface="Calibri" panose="020F0502020204030204" pitchFamily="34" charset="0"/>
              </a:rPr>
              <a:t>THEN -- Se referencia la excepción declarada</a:t>
            </a:r>
          </a:p>
          <a:p>
            <a:pPr>
              <a:defRPr/>
            </a:pPr>
            <a:r>
              <a:rPr lang="en-US" b="1" dirty="0">
                <a:latin typeface="Calibri" panose="020F0502020204030204" pitchFamily="34" charset="0"/>
                <a:cs typeface="Calibri" panose="020F0502020204030204" pitchFamily="34" charset="0"/>
              </a:rPr>
              <a:t> v_mensaje_error:=SQLERRM; </a:t>
            </a:r>
          </a:p>
          <a:p>
            <a:pPr>
              <a:defRPr/>
            </a:pPr>
            <a:r>
              <a:rPr lang="en-US" b="1" dirty="0">
                <a:latin typeface="Calibri" panose="020F0502020204030204" pitchFamily="34" charset="0"/>
                <a:cs typeface="Calibri" panose="020F0502020204030204" pitchFamily="34" charset="0"/>
              </a:rPr>
              <a:t> INSERT INTO error_proceso</a:t>
            </a:r>
          </a:p>
          <a:p>
            <a:pPr>
              <a:defRPr/>
            </a:pPr>
            <a:r>
              <a:rPr lang="en-US" b="1" dirty="0">
                <a:latin typeface="Calibri" panose="020F0502020204030204" pitchFamily="34" charset="0"/>
                <a:cs typeface="Calibri" panose="020F0502020204030204" pitchFamily="34" charset="0"/>
              </a:rPr>
              <a:t> VALUES(SEQ_ERROR_PROC.NEXTVAL, 'Bloque PL/SQL Inserta Departamento', v_mensaje_error);</a:t>
            </a:r>
          </a:p>
          <a:p>
            <a:pPr>
              <a:defRPr/>
            </a:pPr>
            <a:r>
              <a:rPr lang="en-US" b="1" dirty="0">
                <a:latin typeface="Calibri" panose="020F0502020204030204" pitchFamily="34" charset="0"/>
                <a:cs typeface="Calibri" panose="020F0502020204030204" pitchFamily="34" charset="0"/>
              </a:rPr>
              <a:t> COMMIT;</a:t>
            </a:r>
          </a:p>
          <a:p>
            <a:pPr>
              <a:defRPr/>
            </a:pPr>
            <a:r>
              <a:rPr lang="en-US"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E4837A70-D5BF-482C-9C89-7211482376D3}"/>
              </a:ext>
            </a:extLst>
          </p:cNvPr>
          <p:cNvPicPr>
            <a:picLocks noChangeAspect="1"/>
          </p:cNvPicPr>
          <p:nvPr/>
        </p:nvPicPr>
        <p:blipFill>
          <a:blip r:embed="rId3"/>
          <a:stretch>
            <a:fillRect/>
          </a:stretch>
        </p:blipFill>
        <p:spPr>
          <a:xfrm>
            <a:off x="176272" y="5841396"/>
            <a:ext cx="8778766" cy="381341"/>
          </a:xfrm>
          <a:prstGeom prst="rect">
            <a:avLst/>
          </a:prstGeom>
        </p:spPr>
      </p:pic>
    </p:spTree>
    <p:extLst>
      <p:ext uri="{BB962C8B-B14F-4D97-AF65-F5344CB8AC3E}">
        <p14:creationId xmlns:p14="http://schemas.microsoft.com/office/powerpoint/2010/main" val="133647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No Predefinidas de Oracle</a:t>
            </a:r>
          </a:p>
        </p:txBody>
      </p:sp>
      <p:sp>
        <p:nvSpPr>
          <p:cNvPr id="11" name="Rectangle 3">
            <a:extLst>
              <a:ext uri="{FF2B5EF4-FFF2-40B4-BE49-F238E27FC236}">
                <a16:creationId xmlns:a16="http://schemas.microsoft.com/office/drawing/2014/main" id="{D55FAA6F-6129-4E21-86E0-ACC87602A681}"/>
              </a:ext>
            </a:extLst>
          </p:cNvPr>
          <p:cNvSpPr txBox="1">
            <a:spLocks noChangeArrowheads="1"/>
          </p:cNvSpPr>
          <p:nvPr/>
        </p:nvSpPr>
        <p:spPr bwMode="auto">
          <a:xfrm>
            <a:off x="611188" y="140948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D38A42C0-C598-4E9A-943A-05D1917ECF73}"/>
              </a:ext>
            </a:extLst>
          </p:cNvPr>
          <p:cNvSpPr txBox="1">
            <a:spLocks noChangeArrowheads="1"/>
          </p:cNvSpPr>
          <p:nvPr/>
        </p:nvSpPr>
        <p:spPr bwMode="auto">
          <a:xfrm>
            <a:off x="318978" y="1730705"/>
            <a:ext cx="8459788" cy="390876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b="1" dirty="0">
                <a:latin typeface="Calibri" panose="020F0502020204030204" pitchFamily="34" charset="0"/>
                <a:cs typeface="Calibri" panose="020F0502020204030204" pitchFamily="34" charset="0"/>
              </a:rPr>
              <a:t>DECLARE</a:t>
            </a:r>
          </a:p>
          <a:p>
            <a:pPr>
              <a:defRPr/>
            </a:pP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excepcion_insert  EXCEPTION</a:t>
            </a:r>
            <a:r>
              <a:rPr lang="en-US" b="1" dirty="0">
                <a:latin typeface="Calibri" panose="020F0502020204030204" pitchFamily="34" charset="0"/>
                <a:cs typeface="Calibri" panose="020F0502020204030204" pitchFamily="34" charset="0"/>
              </a:rPr>
              <a:t>; -- Se declara la excepción                                    </a:t>
            </a:r>
          </a:p>
          <a:p>
            <a:pPr>
              <a:defRPr/>
            </a:pPr>
            <a:r>
              <a:rPr lang="en-US" b="1" dirty="0">
                <a:latin typeface="Calibri" panose="020F0502020204030204" pitchFamily="34" charset="0"/>
                <a:cs typeface="Calibri" panose="020F0502020204030204" pitchFamily="34" charset="0"/>
              </a:rPr>
              <a:t> PRAGMA EXCEPTION_INIT(</a:t>
            </a:r>
            <a:r>
              <a:rPr lang="en-US" b="1" dirty="0">
                <a:solidFill>
                  <a:srgbClr val="C00000"/>
                </a:solidFill>
                <a:latin typeface="Calibri" panose="020F0502020204030204" pitchFamily="34" charset="0"/>
                <a:cs typeface="Calibri" panose="020F0502020204030204" pitchFamily="34" charset="0"/>
              </a:rPr>
              <a:t>excepcion_insert</a:t>
            </a:r>
            <a:r>
              <a:rPr lang="en-US" b="1" dirty="0">
                <a:latin typeface="Calibri" panose="020F0502020204030204" pitchFamily="34" charset="0"/>
                <a:cs typeface="Calibri" panose="020F0502020204030204" pitchFamily="34" charset="0"/>
              </a:rPr>
              <a:t>, </a:t>
            </a:r>
            <a:r>
              <a:rPr lang="en-US" b="1" dirty="0">
                <a:solidFill>
                  <a:srgbClr val="0000DE"/>
                </a:solidFill>
                <a:latin typeface="Calibri" panose="020F0502020204030204" pitchFamily="34" charset="0"/>
                <a:cs typeface="Calibri" panose="020F0502020204030204" pitchFamily="34" charset="0"/>
              </a:rPr>
              <a:t>-02291</a:t>
            </a:r>
            <a:r>
              <a:rPr lang="en-US" b="1" dirty="0">
                <a:latin typeface="Calibri" panose="020F0502020204030204" pitchFamily="34" charset="0"/>
                <a:cs typeface="Calibri" panose="020F0502020204030204" pitchFamily="34" charset="0"/>
              </a:rPr>
              <a:t>); -- Se le asocia el código de error a la excepción declarada</a:t>
            </a:r>
          </a:p>
          <a:p>
            <a:pPr>
              <a:defRPr/>
            </a:pPr>
            <a:r>
              <a:rPr lang="en-US" b="1" dirty="0">
                <a:latin typeface="Calibri" panose="020F0502020204030204" pitchFamily="34" charset="0"/>
                <a:cs typeface="Calibri" panose="020F0502020204030204" pitchFamily="34" charset="0"/>
              </a:rPr>
              <a:t> v_mensaje_error VARCHAR2(250);</a:t>
            </a:r>
          </a:p>
          <a:p>
            <a:pPr>
              <a:defRPr/>
            </a:pPr>
            <a:r>
              <a:rPr lang="en-US" b="1" dirty="0">
                <a:latin typeface="Calibri" panose="020F0502020204030204" pitchFamily="34" charset="0"/>
                <a:cs typeface="Calibri" panose="020F0502020204030204" pitchFamily="34" charset="0"/>
              </a:rPr>
              <a:t>BEGIN </a:t>
            </a:r>
          </a:p>
          <a:p>
            <a:pPr>
              <a:defRPr/>
            </a:pPr>
            <a:r>
              <a:rPr lang="en-US" b="1" dirty="0">
                <a:latin typeface="Calibri" panose="020F0502020204030204" pitchFamily="34" charset="0"/>
                <a:cs typeface="Calibri" panose="020F0502020204030204" pitchFamily="34" charset="0"/>
              </a:rPr>
              <a:t>   EXECUTE IMMEDIATE('TRUNCATE TABLE ERROR_PROCESO');</a:t>
            </a:r>
          </a:p>
          <a:p>
            <a:pPr>
              <a:defRPr/>
            </a:pPr>
            <a:r>
              <a:rPr lang="en-US" b="1" dirty="0">
                <a:latin typeface="Calibri" panose="020F0502020204030204" pitchFamily="34" charset="0"/>
                <a:cs typeface="Calibri" panose="020F0502020204030204" pitchFamily="34" charset="0"/>
              </a:rPr>
              <a:t>   EXECUTE IMMEDIATE('DROP SEQUENCE SEQ_ERROR_PROC');</a:t>
            </a:r>
          </a:p>
          <a:p>
            <a:pPr>
              <a:defRPr/>
            </a:pPr>
            <a:r>
              <a:rPr lang="en-US" b="1" dirty="0">
                <a:latin typeface="Calibri" panose="020F0502020204030204" pitchFamily="34" charset="0"/>
                <a:cs typeface="Calibri" panose="020F0502020204030204" pitchFamily="34" charset="0"/>
              </a:rPr>
              <a:t>   EXECUTE IMMEDIATE('CREATE SEQUENCE SEQ_ERROR_PROC');</a:t>
            </a:r>
          </a:p>
          <a:p>
            <a:pPr>
              <a:defRPr/>
            </a:pPr>
            <a:r>
              <a:rPr lang="en-US" b="1" dirty="0">
                <a:latin typeface="Calibri" panose="020F0502020204030204" pitchFamily="34" charset="0"/>
                <a:cs typeface="Calibri" panose="020F0502020204030204" pitchFamily="34" charset="0"/>
              </a:rPr>
              <a:t>   INSERT INTO departments(department_id, department_name, manager_id, location_id) </a:t>
            </a:r>
          </a:p>
          <a:p>
            <a:pPr>
              <a:defRPr/>
            </a:pPr>
            <a:r>
              <a:rPr lang="en-US" b="1" dirty="0">
                <a:latin typeface="Calibri" panose="020F0502020204030204" pitchFamily="34" charset="0"/>
                <a:cs typeface="Calibri" panose="020F0502020204030204" pitchFamily="34" charset="0"/>
              </a:rPr>
              <a:t>   VALUES (280, 'NUEVO_DEPTO',200,9);</a:t>
            </a:r>
          </a:p>
          <a:p>
            <a:pPr>
              <a:defRPr/>
            </a:pPr>
            <a:r>
              <a:rPr lang="en-US" b="1" dirty="0">
                <a:latin typeface="Calibri" panose="020F0502020204030204" pitchFamily="34" charset="0"/>
                <a:cs typeface="Calibri" panose="020F0502020204030204" pitchFamily="34" charset="0"/>
              </a:rPr>
              <a:t>EXCEPTION</a:t>
            </a:r>
          </a:p>
          <a:p>
            <a:pPr>
              <a:defRPr/>
            </a:pPr>
            <a:r>
              <a:rPr lang="en-US" b="1" dirty="0">
                <a:latin typeface="Calibri" panose="020F0502020204030204" pitchFamily="34" charset="0"/>
                <a:cs typeface="Calibri" panose="020F0502020204030204" pitchFamily="34" charset="0"/>
              </a:rPr>
              <a:t> WHEN </a:t>
            </a:r>
            <a:r>
              <a:rPr lang="en-US" b="1" dirty="0">
                <a:solidFill>
                  <a:srgbClr val="C00000"/>
                </a:solidFill>
                <a:latin typeface="Calibri" panose="020F0502020204030204" pitchFamily="34" charset="0"/>
                <a:cs typeface="Calibri" panose="020F0502020204030204" pitchFamily="34" charset="0"/>
              </a:rPr>
              <a:t>excepcion_insert </a:t>
            </a:r>
            <a:r>
              <a:rPr lang="en-US" b="1" dirty="0">
                <a:latin typeface="Calibri" panose="020F0502020204030204" pitchFamily="34" charset="0"/>
                <a:cs typeface="Calibri" panose="020F0502020204030204" pitchFamily="34" charset="0"/>
              </a:rPr>
              <a:t>THEN -- Se referencia la excepción declarada</a:t>
            </a:r>
          </a:p>
          <a:p>
            <a:pPr>
              <a:defRPr/>
            </a:pPr>
            <a:r>
              <a:rPr lang="en-US" b="1" dirty="0">
                <a:latin typeface="Calibri" panose="020F0502020204030204" pitchFamily="34" charset="0"/>
                <a:cs typeface="Calibri" panose="020F0502020204030204" pitchFamily="34" charset="0"/>
              </a:rPr>
              <a:t> v_mensaje_error:=SQLERRM; </a:t>
            </a:r>
          </a:p>
          <a:p>
            <a:pPr>
              <a:defRPr/>
            </a:pPr>
            <a:r>
              <a:rPr lang="en-US" b="1" dirty="0">
                <a:latin typeface="Calibri" panose="020F0502020204030204" pitchFamily="34" charset="0"/>
                <a:cs typeface="Calibri" panose="020F0502020204030204" pitchFamily="34" charset="0"/>
              </a:rPr>
              <a:t> INSERT INTO error_proceso</a:t>
            </a:r>
          </a:p>
          <a:p>
            <a:pPr>
              <a:defRPr/>
            </a:pPr>
            <a:r>
              <a:rPr lang="en-US" b="1" dirty="0">
                <a:latin typeface="Calibri" panose="020F0502020204030204" pitchFamily="34" charset="0"/>
                <a:cs typeface="Calibri" panose="020F0502020204030204" pitchFamily="34" charset="0"/>
              </a:rPr>
              <a:t> VALUES(SEQ_ERROR_PROC.NEXTVAL, 'Bloque PL/SQL Inserta Departamento', v_mensaje_error);</a:t>
            </a:r>
          </a:p>
          <a:p>
            <a:pPr>
              <a:defRPr/>
            </a:pPr>
            <a:r>
              <a:rPr lang="en-US" b="1" dirty="0">
                <a:latin typeface="Calibri" panose="020F0502020204030204" pitchFamily="34" charset="0"/>
                <a:cs typeface="Calibri" panose="020F0502020204030204" pitchFamily="34" charset="0"/>
              </a:rPr>
              <a:t> COMMIT;</a:t>
            </a:r>
          </a:p>
          <a:p>
            <a:pPr>
              <a:defRPr/>
            </a:pPr>
            <a:r>
              <a:rPr lang="en-US"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DA3534CF-6A94-438C-A5A8-3821F9E28D83}"/>
              </a:ext>
            </a:extLst>
          </p:cNvPr>
          <p:cNvPicPr>
            <a:picLocks noChangeAspect="1"/>
          </p:cNvPicPr>
          <p:nvPr/>
        </p:nvPicPr>
        <p:blipFill>
          <a:blip r:embed="rId3"/>
          <a:stretch>
            <a:fillRect/>
          </a:stretch>
        </p:blipFill>
        <p:spPr>
          <a:xfrm>
            <a:off x="176271" y="5768071"/>
            <a:ext cx="8758409" cy="370185"/>
          </a:xfrm>
          <a:prstGeom prst="rect">
            <a:avLst/>
          </a:prstGeom>
        </p:spPr>
      </p:pic>
    </p:spTree>
    <p:extLst>
      <p:ext uri="{BB962C8B-B14F-4D97-AF65-F5344CB8AC3E}">
        <p14:creationId xmlns:p14="http://schemas.microsoft.com/office/powerpoint/2010/main" val="600252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Definidas por el Usuario</a:t>
            </a:r>
          </a:p>
        </p:txBody>
      </p:sp>
      <p:sp>
        <p:nvSpPr>
          <p:cNvPr id="5" name="Rectángulo redondeado 4">
            <a:extLst>
              <a:ext uri="{FF2B5EF4-FFF2-40B4-BE49-F238E27FC236}">
                <a16:creationId xmlns:a16="http://schemas.microsoft.com/office/drawing/2014/main" id="{516ECD70-D878-455F-9F5F-4C57080CDBD4}"/>
              </a:ext>
            </a:extLst>
          </p:cNvPr>
          <p:cNvSpPr/>
          <p:nvPr/>
        </p:nvSpPr>
        <p:spPr>
          <a:xfrm>
            <a:off x="2024440" y="1282062"/>
            <a:ext cx="226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Son errores propios del usuario y que se desean controlar en el bloque PL/SQL</a:t>
            </a:r>
          </a:p>
        </p:txBody>
      </p:sp>
      <p:sp>
        <p:nvSpPr>
          <p:cNvPr id="6" name="Rectángulo redondeado 4">
            <a:extLst>
              <a:ext uri="{FF2B5EF4-FFF2-40B4-BE49-F238E27FC236}">
                <a16:creationId xmlns:a16="http://schemas.microsoft.com/office/drawing/2014/main" id="{E5E7680C-677A-45F6-B991-0F527D18C7BA}"/>
              </a:ext>
            </a:extLst>
          </p:cNvPr>
          <p:cNvSpPr/>
          <p:nvPr/>
        </p:nvSpPr>
        <p:spPr>
          <a:xfrm>
            <a:off x="5116645" y="1282062"/>
            <a:ext cx="226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Para controlar estas excepciones primero se declararan y después explícitamente se debe controlar con la sentencia RAISE</a:t>
            </a:r>
          </a:p>
        </p:txBody>
      </p:sp>
      <p:pic>
        <p:nvPicPr>
          <p:cNvPr id="7" name="Imagen 6">
            <a:extLst>
              <a:ext uri="{FF2B5EF4-FFF2-40B4-BE49-F238E27FC236}">
                <a16:creationId xmlns:a16="http://schemas.microsoft.com/office/drawing/2014/main" id="{CD1EB5F7-509B-4D85-AF30-BB97724C6298}"/>
              </a:ext>
            </a:extLst>
          </p:cNvPr>
          <p:cNvPicPr>
            <a:picLocks noChangeAspect="1"/>
          </p:cNvPicPr>
          <p:nvPr/>
        </p:nvPicPr>
        <p:blipFill>
          <a:blip r:embed="rId3"/>
          <a:stretch>
            <a:fillRect/>
          </a:stretch>
        </p:blipFill>
        <p:spPr>
          <a:xfrm>
            <a:off x="159744" y="4105961"/>
            <a:ext cx="8824511" cy="1469977"/>
          </a:xfrm>
          <a:prstGeom prst="rect">
            <a:avLst/>
          </a:prstGeom>
        </p:spPr>
      </p:pic>
    </p:spTree>
    <p:extLst>
      <p:ext uri="{BB962C8B-B14F-4D97-AF65-F5344CB8AC3E}">
        <p14:creationId xmlns:p14="http://schemas.microsoft.com/office/powerpoint/2010/main" val="3527562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Definidas por el Usuario</a:t>
            </a:r>
          </a:p>
        </p:txBody>
      </p:sp>
      <p:sp>
        <p:nvSpPr>
          <p:cNvPr id="11" name="Rectangle 3">
            <a:extLst>
              <a:ext uri="{FF2B5EF4-FFF2-40B4-BE49-F238E27FC236}">
                <a16:creationId xmlns:a16="http://schemas.microsoft.com/office/drawing/2014/main" id="{D55FAA6F-6129-4E21-86E0-ACC87602A681}"/>
              </a:ext>
            </a:extLst>
          </p:cNvPr>
          <p:cNvSpPr txBox="1">
            <a:spLocks noChangeArrowheads="1"/>
          </p:cNvSpPr>
          <p:nvPr/>
        </p:nvSpPr>
        <p:spPr bwMode="auto">
          <a:xfrm>
            <a:off x="611188" y="106795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F0B9919A-321A-408E-8B88-AA04401746B5}"/>
              </a:ext>
            </a:extLst>
          </p:cNvPr>
          <p:cNvSpPr txBox="1">
            <a:spLocks noChangeArrowheads="1"/>
          </p:cNvSpPr>
          <p:nvPr/>
        </p:nvSpPr>
        <p:spPr bwMode="auto">
          <a:xfrm>
            <a:off x="1259463" y="1335376"/>
            <a:ext cx="7030116" cy="292387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r>
              <a:rPr lang="es-CL" b="1" dirty="0">
                <a:latin typeface="Calibri" panose="020F0502020204030204" pitchFamily="34" charset="0"/>
                <a:cs typeface="Calibri" panose="020F0502020204030204" pitchFamily="34" charset="0"/>
              </a:rPr>
              <a:t>SET SERVEROUTPUT ON</a:t>
            </a:r>
          </a:p>
          <a:p>
            <a:r>
              <a:rPr lang="es-CL" b="1" dirty="0">
                <a:latin typeface="Calibri" panose="020F0502020204030204" pitchFamily="34" charset="0"/>
                <a:cs typeface="Calibri" panose="020F0502020204030204" pitchFamily="34" charset="0"/>
              </a:rPr>
              <a:t>DECLARE</a:t>
            </a:r>
          </a:p>
          <a:p>
            <a:r>
              <a:rPr lang="es-CL" b="1" dirty="0">
                <a:latin typeface="Calibri" panose="020F0502020204030204" pitchFamily="34" charset="0"/>
                <a:cs typeface="Calibri" panose="020F0502020204030204" pitchFamily="34" charset="0"/>
              </a:rPr>
              <a:t> </a:t>
            </a:r>
            <a:r>
              <a:rPr lang="es-CL" b="1" i="1" dirty="0">
                <a:solidFill>
                  <a:srgbClr val="B80000"/>
                </a:solidFill>
                <a:latin typeface="Calibri" panose="020F0502020204030204" pitchFamily="34" charset="0"/>
                <a:cs typeface="Calibri" panose="020F0502020204030204" pitchFamily="34" charset="0"/>
              </a:rPr>
              <a:t>nombre_excepción</a:t>
            </a:r>
            <a:r>
              <a:rPr lang="es-CL" b="1" dirty="0">
                <a:latin typeface="Calibri" panose="020F0502020204030204" pitchFamily="34" charset="0"/>
                <a:cs typeface="Calibri" panose="020F0502020204030204" pitchFamily="34" charset="0"/>
              </a:rPr>
              <a:t>  EXCEPTION; </a:t>
            </a:r>
          </a:p>
          <a:p>
            <a:r>
              <a:rPr lang="es-CL" b="1" dirty="0">
                <a:latin typeface="Calibri" panose="020F0502020204030204" pitchFamily="34" charset="0"/>
                <a:cs typeface="Calibri" panose="020F0502020204030204" pitchFamily="34" charset="0"/>
              </a:rPr>
              <a:t>…………………………………….……….…………….</a:t>
            </a:r>
          </a:p>
          <a:p>
            <a:r>
              <a:rPr lang="es-CL" b="1" dirty="0">
                <a:latin typeface="Calibri" panose="020F0502020204030204" pitchFamily="34" charset="0"/>
                <a:cs typeface="Calibri" panose="020F0502020204030204" pitchFamily="34" charset="0"/>
              </a:rPr>
              <a:t>BEGIN</a:t>
            </a:r>
          </a:p>
          <a:p>
            <a:r>
              <a:rPr lang="es-CL" b="1" dirty="0">
                <a:latin typeface="Calibri" panose="020F0502020204030204" pitchFamily="34" charset="0"/>
                <a:cs typeface="Calibri" panose="020F0502020204030204" pitchFamily="34" charset="0"/>
              </a:rPr>
              <a:t>…………………………………….……….…………….</a:t>
            </a:r>
          </a:p>
          <a:p>
            <a:r>
              <a:rPr lang="es-CL" b="1" dirty="0">
                <a:latin typeface="Calibri" panose="020F0502020204030204" pitchFamily="34" charset="0"/>
                <a:cs typeface="Calibri" panose="020F0502020204030204" pitchFamily="34" charset="0"/>
              </a:rPr>
              <a:t>   IF </a:t>
            </a:r>
            <a:r>
              <a:rPr lang="es-CL" b="1" i="1" dirty="0">
                <a:latin typeface="Calibri" panose="020F0502020204030204" pitchFamily="34" charset="0"/>
                <a:cs typeface="Calibri" panose="020F0502020204030204" pitchFamily="34" charset="0"/>
              </a:rPr>
              <a:t>condición</a:t>
            </a:r>
            <a:r>
              <a:rPr lang="es-CL" b="1" dirty="0">
                <a:latin typeface="Calibri" panose="020F0502020204030204" pitchFamily="34" charset="0"/>
                <a:cs typeface="Calibri" panose="020F0502020204030204" pitchFamily="34" charset="0"/>
              </a:rPr>
              <a:t> THEN </a:t>
            </a:r>
          </a:p>
          <a:p>
            <a:r>
              <a:rPr lang="es-CL" b="1" dirty="0">
                <a:latin typeface="Calibri" panose="020F0502020204030204" pitchFamily="34" charset="0"/>
                <a:cs typeface="Calibri" panose="020F0502020204030204" pitchFamily="34" charset="0"/>
              </a:rPr>
              <a:t>       </a:t>
            </a:r>
            <a:r>
              <a:rPr lang="es-CL" b="1" dirty="0">
                <a:solidFill>
                  <a:schemeClr val="hlink"/>
                </a:solidFill>
                <a:latin typeface="Calibri" panose="020F0502020204030204" pitchFamily="34" charset="0"/>
                <a:cs typeface="Calibri" panose="020F0502020204030204" pitchFamily="34" charset="0"/>
              </a:rPr>
              <a:t>RAISE</a:t>
            </a:r>
            <a:r>
              <a:rPr lang="es-CL" b="1" dirty="0">
                <a:latin typeface="Calibri" panose="020F0502020204030204" pitchFamily="34" charset="0"/>
                <a:cs typeface="Calibri" panose="020F0502020204030204" pitchFamily="34" charset="0"/>
              </a:rPr>
              <a:t> </a:t>
            </a:r>
            <a:r>
              <a:rPr lang="es-CL" b="1" i="1" dirty="0">
                <a:solidFill>
                  <a:srgbClr val="B80000"/>
                </a:solidFill>
                <a:latin typeface="Calibri" panose="020F0502020204030204" pitchFamily="34" charset="0"/>
                <a:cs typeface="Calibri" panose="020F0502020204030204" pitchFamily="34" charset="0"/>
              </a:rPr>
              <a:t>nombre_excepción </a:t>
            </a:r>
            <a:r>
              <a:rPr lang="es-CL" b="1" dirty="0">
                <a:latin typeface="Calibri" panose="020F0502020204030204" pitchFamily="34" charset="0"/>
                <a:cs typeface="Calibri" panose="020F0502020204030204" pitchFamily="34" charset="0"/>
              </a:rPr>
              <a:t>; </a:t>
            </a:r>
          </a:p>
          <a:p>
            <a:r>
              <a:rPr lang="es-CL" b="1" dirty="0">
                <a:latin typeface="Calibri" panose="020F0502020204030204" pitchFamily="34" charset="0"/>
                <a:cs typeface="Calibri" panose="020F0502020204030204" pitchFamily="34" charset="0"/>
              </a:rPr>
              <a:t>…………………………………….……….…………….</a:t>
            </a:r>
          </a:p>
          <a:p>
            <a:r>
              <a:rPr lang="es-CL" b="1" dirty="0">
                <a:latin typeface="Calibri" panose="020F0502020204030204" pitchFamily="34" charset="0"/>
                <a:cs typeface="Calibri" panose="020F0502020204030204" pitchFamily="34" charset="0"/>
              </a:rPr>
              <a:t>EXCEPTION</a:t>
            </a:r>
          </a:p>
          <a:p>
            <a:r>
              <a:rPr lang="es-CL" b="1" dirty="0">
                <a:latin typeface="Calibri" panose="020F0502020204030204" pitchFamily="34" charset="0"/>
                <a:cs typeface="Calibri" panose="020F0502020204030204" pitchFamily="34" charset="0"/>
              </a:rPr>
              <a:t> WHEN </a:t>
            </a:r>
            <a:r>
              <a:rPr lang="es-CL" b="1" i="1" dirty="0">
                <a:solidFill>
                  <a:srgbClr val="B80000"/>
                </a:solidFill>
                <a:latin typeface="Calibri" panose="020F0502020204030204" pitchFamily="34" charset="0"/>
                <a:cs typeface="Calibri" panose="020F0502020204030204" pitchFamily="34" charset="0"/>
              </a:rPr>
              <a:t>nombre_excepción</a:t>
            </a:r>
            <a:r>
              <a:rPr lang="es-CL" b="1" dirty="0">
                <a:latin typeface="Calibri" panose="020F0502020204030204" pitchFamily="34" charset="0"/>
                <a:cs typeface="Calibri" panose="020F0502020204030204" pitchFamily="34" charset="0"/>
              </a:rPr>
              <a:t> THEN </a:t>
            </a:r>
          </a:p>
          <a:p>
            <a:r>
              <a:rPr lang="es-CL"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5" name="Text Box 5">
            <a:extLst>
              <a:ext uri="{FF2B5EF4-FFF2-40B4-BE49-F238E27FC236}">
                <a16:creationId xmlns:a16="http://schemas.microsoft.com/office/drawing/2014/main" id="{A039B323-75B2-4625-A3F6-BDEB9B1EC9DC}"/>
              </a:ext>
            </a:extLst>
          </p:cNvPr>
          <p:cNvSpPr txBox="1">
            <a:spLocks noChangeArrowheads="1"/>
          </p:cNvSpPr>
          <p:nvPr/>
        </p:nvSpPr>
        <p:spPr bwMode="auto">
          <a:xfrm>
            <a:off x="611188" y="4705257"/>
            <a:ext cx="8081120" cy="209288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200" b="1" dirty="0">
                <a:latin typeface="Calibri" panose="020F0502020204030204" pitchFamily="34" charset="0"/>
                <a:cs typeface="Calibri" panose="020F0502020204030204" pitchFamily="34" charset="0"/>
              </a:rPr>
              <a:t>DECLARE</a:t>
            </a:r>
          </a:p>
          <a:p>
            <a:pPr>
              <a:defRPr/>
            </a:pPr>
            <a:r>
              <a:rPr lang="en-US" sz="1200" b="1" dirty="0">
                <a:latin typeface="Calibri" panose="020F0502020204030204" pitchFamily="34" charset="0"/>
                <a:cs typeface="Calibri" panose="020F0502020204030204" pitchFamily="34" charset="0"/>
              </a:rPr>
              <a:t>CURSOR cur_datos_emp IS</a:t>
            </a:r>
          </a:p>
          <a:p>
            <a:pPr>
              <a:defRPr/>
            </a:pPr>
            <a:r>
              <a:rPr lang="en-US" sz="1200" b="1" dirty="0">
                <a:latin typeface="Calibri" panose="020F0502020204030204" pitchFamily="34" charset="0"/>
                <a:cs typeface="Calibri" panose="020F0502020204030204" pitchFamily="34" charset="0"/>
              </a:rPr>
              <a:t>   SELECT e.employee_id id_emp, e.salary, </a:t>
            </a:r>
          </a:p>
          <a:p>
            <a:pPr>
              <a:defRPr/>
            </a:pPr>
            <a:r>
              <a:rPr lang="en-US" sz="1200" b="1" dirty="0">
                <a:latin typeface="Calibri" panose="020F0502020204030204" pitchFamily="34" charset="0"/>
                <a:cs typeface="Calibri" panose="020F0502020204030204" pitchFamily="34" charset="0"/>
              </a:rPr>
              <a:t>          ROUND(MONTHS_BETWEEN(SYSDATE,e.hire_date)/12) annos_trab</a:t>
            </a:r>
          </a:p>
          <a:p>
            <a:pPr>
              <a:defRPr/>
            </a:pPr>
            <a:r>
              <a:rPr lang="en-US" sz="1200" b="1" dirty="0">
                <a:latin typeface="Calibri" panose="020F0502020204030204" pitchFamily="34" charset="0"/>
                <a:cs typeface="Calibri" panose="020F0502020204030204" pitchFamily="34" charset="0"/>
              </a:rPr>
              <a:t>     FROM employees e</a:t>
            </a:r>
          </a:p>
          <a:p>
            <a:pPr>
              <a:defRPr/>
            </a:pPr>
            <a:r>
              <a:rPr lang="en-US" sz="1200" b="1" dirty="0">
                <a:latin typeface="Calibri" panose="020F0502020204030204" pitchFamily="34" charset="0"/>
                <a:cs typeface="Calibri" panose="020F0502020204030204" pitchFamily="34" charset="0"/>
              </a:rPr>
              <a:t>    ORDER BY e.employee_id;</a:t>
            </a:r>
          </a:p>
          <a:p>
            <a:pPr>
              <a:defRPr/>
            </a:pPr>
            <a:r>
              <a:rPr lang="en-US" sz="1200" b="1" dirty="0">
                <a:solidFill>
                  <a:srgbClr val="C00000"/>
                </a:solidFill>
                <a:latin typeface="Calibri" panose="020F0502020204030204" pitchFamily="34" charset="0"/>
                <a:cs typeface="Calibri" panose="020F0502020204030204" pitchFamily="34" charset="0"/>
              </a:rPr>
              <a:t>salario_fuera_rango EXCEPTION;</a:t>
            </a:r>
          </a:p>
          <a:p>
            <a:pPr>
              <a:defRPr/>
            </a:pPr>
            <a:r>
              <a:rPr lang="en-US" sz="1200" b="1" dirty="0">
                <a:latin typeface="Calibri" panose="020F0502020204030204" pitchFamily="34" charset="0"/>
                <a:cs typeface="Calibri" panose="020F0502020204030204" pitchFamily="34" charset="0"/>
              </a:rPr>
              <a:t>v_bonif_annos NUMBER(8);</a:t>
            </a:r>
          </a:p>
          <a:p>
            <a:pPr>
              <a:defRPr/>
            </a:pPr>
            <a:r>
              <a:rPr lang="en-US" sz="1200" b="1" dirty="0">
                <a:latin typeface="Calibri" panose="020F0502020204030204" pitchFamily="34" charset="0"/>
                <a:cs typeface="Calibri" panose="020F0502020204030204" pitchFamily="34" charset="0"/>
              </a:rPr>
              <a:t>v_nuevo_salario NUMBER(8);</a:t>
            </a:r>
          </a:p>
          <a:p>
            <a:pPr>
              <a:defRPr/>
            </a:pPr>
            <a:r>
              <a:rPr lang="en-US" sz="1200" b="1" dirty="0">
                <a:solidFill>
                  <a:srgbClr val="FF0000"/>
                </a:solidFill>
                <a:latin typeface="Calibri" panose="020F0502020204030204" pitchFamily="34" charset="0"/>
                <a:cs typeface="Calibri" panose="020F0502020204030204" pitchFamily="34" charset="0"/>
              </a:rPr>
              <a:t>-- El bloque continúa en la siguiente PPT</a:t>
            </a:r>
          </a:p>
          <a:p>
            <a:pPr>
              <a:defRPr/>
            </a:pP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264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1305" y="212725"/>
            <a:ext cx="4288185" cy="813000"/>
          </a:xfrm>
        </p:spPr>
        <p:txBody>
          <a:bodyPr/>
          <a:lstStyle/>
          <a:p>
            <a:pPr lvl="0" defTabSz="457200">
              <a:defRPr/>
            </a:pPr>
            <a:r>
              <a:rPr lang="es-CL" sz="2800" b="1" dirty="0">
                <a:solidFill>
                  <a:prstClr val="white"/>
                </a:solidFill>
                <a:latin typeface="Calibri"/>
              </a:rPr>
              <a:t>Manejo de las Excepciones Definidas por el Usuario</a:t>
            </a:r>
          </a:p>
        </p:txBody>
      </p:sp>
      <p:sp>
        <p:nvSpPr>
          <p:cNvPr id="13" name="Text Box 5">
            <a:extLst>
              <a:ext uri="{FF2B5EF4-FFF2-40B4-BE49-F238E27FC236}">
                <a16:creationId xmlns:a16="http://schemas.microsoft.com/office/drawing/2014/main" id="{D38A42C0-C598-4E9A-943A-05D1917ECF73}"/>
              </a:ext>
            </a:extLst>
          </p:cNvPr>
          <p:cNvSpPr txBox="1">
            <a:spLocks noChangeArrowheads="1"/>
          </p:cNvSpPr>
          <p:nvPr/>
        </p:nvSpPr>
        <p:spPr bwMode="auto">
          <a:xfrm>
            <a:off x="682532" y="1124770"/>
            <a:ext cx="7866557"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200" b="1" dirty="0">
                <a:latin typeface="Calibri" panose="020F0502020204030204" pitchFamily="34" charset="0"/>
                <a:cs typeface="Calibri" panose="020F0502020204030204" pitchFamily="34" charset="0"/>
              </a:rPr>
              <a:t>BEGIN</a:t>
            </a:r>
          </a:p>
          <a:p>
            <a:pPr>
              <a:defRPr/>
            </a:pPr>
            <a:r>
              <a:rPr lang="en-US" sz="1200" b="1" dirty="0">
                <a:latin typeface="Calibri" panose="020F0502020204030204" pitchFamily="34" charset="0"/>
                <a:cs typeface="Calibri" panose="020F0502020204030204" pitchFamily="34" charset="0"/>
              </a:rPr>
              <a:t>EXECUTE IMMEDIATE('TRUNCATE TABLE ERROR_PROCESO');</a:t>
            </a:r>
          </a:p>
          <a:p>
            <a:pPr>
              <a:defRPr/>
            </a:pPr>
            <a:r>
              <a:rPr lang="en-US" sz="1200" b="1" dirty="0">
                <a:latin typeface="Calibri" panose="020F0502020204030204" pitchFamily="34" charset="0"/>
                <a:cs typeface="Calibri" panose="020F0502020204030204" pitchFamily="34" charset="0"/>
              </a:rPr>
              <a:t>EXECUTE IMMEDIATE('DROP SEQUENCE SEQ_ERROR_PROC');</a:t>
            </a:r>
          </a:p>
          <a:p>
            <a:pPr>
              <a:defRPr/>
            </a:pPr>
            <a:r>
              <a:rPr lang="en-US" sz="1200" b="1" dirty="0">
                <a:latin typeface="Calibri" panose="020F0502020204030204" pitchFamily="34" charset="0"/>
                <a:cs typeface="Calibri" panose="020F0502020204030204" pitchFamily="34" charset="0"/>
              </a:rPr>
              <a:t>EXECUTE IMMEDIATE('CREATE SEQUENCE SEQ_ERROR_PROC');</a:t>
            </a:r>
          </a:p>
          <a:p>
            <a:pPr>
              <a:defRPr/>
            </a:pPr>
            <a:r>
              <a:rPr lang="en-US" sz="1200" b="1" dirty="0">
                <a:latin typeface="Calibri" panose="020F0502020204030204" pitchFamily="34" charset="0"/>
                <a:cs typeface="Calibri" panose="020F0502020204030204" pitchFamily="34" charset="0"/>
              </a:rPr>
              <a:t>  FOR reg_datos_emp IN cur_datos_emp LOOP</a:t>
            </a:r>
          </a:p>
          <a:p>
            <a:pPr>
              <a:defRPr/>
            </a:pPr>
            <a:r>
              <a:rPr lang="en-US" sz="1200" b="1" dirty="0">
                <a:latin typeface="Calibri" panose="020F0502020204030204" pitchFamily="34" charset="0"/>
                <a:cs typeface="Calibri" panose="020F0502020204030204" pitchFamily="34" charset="0"/>
              </a:rPr>
              <a:t>           IF reg_datos_emp.annos_trab &gt;=18 THEN</a:t>
            </a:r>
          </a:p>
          <a:p>
            <a:pPr>
              <a:defRPr/>
            </a:pPr>
            <a:r>
              <a:rPr lang="en-US" sz="1200" b="1" dirty="0">
                <a:latin typeface="Calibri" panose="020F0502020204030204" pitchFamily="34" charset="0"/>
                <a:cs typeface="Calibri" panose="020F0502020204030204" pitchFamily="34" charset="0"/>
              </a:rPr>
              <a:t>                BEGIN</a:t>
            </a:r>
          </a:p>
          <a:p>
            <a:pPr>
              <a:defRPr/>
            </a:pPr>
            <a:r>
              <a:rPr lang="en-US" sz="1200" b="1" dirty="0">
                <a:latin typeface="Calibri" panose="020F0502020204030204" pitchFamily="34" charset="0"/>
                <a:cs typeface="Calibri" panose="020F0502020204030204" pitchFamily="34" charset="0"/>
              </a:rPr>
              <a:t>                         SELECT ROUND(reg_datos_emp.salary*(porc_bonif/100)) </a:t>
            </a:r>
          </a:p>
          <a:p>
            <a:pPr>
              <a:defRPr/>
            </a:pPr>
            <a:r>
              <a:rPr lang="en-US" sz="1200" b="1" dirty="0">
                <a:latin typeface="Calibri" panose="020F0502020204030204" pitchFamily="34" charset="0"/>
                <a:cs typeface="Calibri" panose="020F0502020204030204" pitchFamily="34" charset="0"/>
              </a:rPr>
              <a:t>                             INTO v_bonif_annos</a:t>
            </a:r>
          </a:p>
          <a:p>
            <a:pPr>
              <a:defRPr/>
            </a:pPr>
            <a:r>
              <a:rPr lang="en-US" sz="1200" b="1" dirty="0">
                <a:latin typeface="Calibri" panose="020F0502020204030204" pitchFamily="34" charset="0"/>
                <a:cs typeface="Calibri" panose="020F0502020204030204" pitchFamily="34" charset="0"/>
              </a:rPr>
              <a:t>                           FROM tramo_bonif_annos_trab</a:t>
            </a:r>
          </a:p>
          <a:p>
            <a:pPr>
              <a:defRPr/>
            </a:pPr>
            <a:r>
              <a:rPr lang="en-US" sz="1200" b="1" dirty="0">
                <a:latin typeface="Calibri" panose="020F0502020204030204" pitchFamily="34" charset="0"/>
                <a:cs typeface="Calibri" panose="020F0502020204030204" pitchFamily="34" charset="0"/>
              </a:rPr>
              <a:t>                         WHERE reg_datos_emp.annos_trab BETWEEN rango_ini AND rango_fin;</a:t>
            </a:r>
          </a:p>
          <a:p>
            <a:pPr>
              <a:defRPr/>
            </a:pPr>
            <a:r>
              <a:rPr lang="en-US" sz="1200" b="1" dirty="0">
                <a:latin typeface="Calibri" panose="020F0502020204030204" pitchFamily="34" charset="0"/>
                <a:cs typeface="Calibri" panose="020F0502020204030204" pitchFamily="34" charset="0"/>
              </a:rPr>
              <a:t>                        v_nuevo_salario:=reg_datos_emp.salary + v_bonif_annos;</a:t>
            </a:r>
          </a:p>
          <a:p>
            <a:pPr>
              <a:defRPr/>
            </a:pPr>
            <a:r>
              <a:rPr lang="en-US" sz="1200" b="1" dirty="0">
                <a:latin typeface="Calibri" panose="020F0502020204030204" pitchFamily="34" charset="0"/>
                <a:cs typeface="Calibri" panose="020F0502020204030204" pitchFamily="34" charset="0"/>
              </a:rPr>
              <a:t>                      -- Si el salario es mayor a 24000 se genera la excepción definida en el bloque</a:t>
            </a:r>
          </a:p>
          <a:p>
            <a:pPr>
              <a:defRPr/>
            </a:pPr>
            <a:r>
              <a:rPr lang="en-US" sz="1200" b="1" dirty="0">
                <a:latin typeface="Calibri" panose="020F0502020204030204" pitchFamily="34" charset="0"/>
                <a:cs typeface="Calibri" panose="020F0502020204030204" pitchFamily="34" charset="0"/>
              </a:rPr>
              <a:t>                        </a:t>
            </a:r>
            <a:r>
              <a:rPr lang="en-US" sz="1200" b="1" dirty="0">
                <a:solidFill>
                  <a:srgbClr val="C00000"/>
                </a:solidFill>
                <a:latin typeface="Calibri" panose="020F0502020204030204" pitchFamily="34" charset="0"/>
                <a:cs typeface="Calibri" panose="020F0502020204030204" pitchFamily="34" charset="0"/>
              </a:rPr>
              <a:t>IF v_nuevo_salario &gt; 24000 THEN</a:t>
            </a:r>
          </a:p>
          <a:p>
            <a:pPr>
              <a:defRPr/>
            </a:pPr>
            <a:r>
              <a:rPr lang="en-US" sz="1200" b="1" dirty="0">
                <a:solidFill>
                  <a:srgbClr val="C00000"/>
                </a:solidFill>
                <a:latin typeface="Calibri" panose="020F0502020204030204" pitchFamily="34" charset="0"/>
                <a:cs typeface="Calibri" panose="020F0502020204030204" pitchFamily="34" charset="0"/>
              </a:rPr>
              <a:t>                             RAISE salario_fuera_rango;</a:t>
            </a:r>
          </a:p>
          <a:p>
            <a:pPr>
              <a:defRPr/>
            </a:pPr>
            <a:r>
              <a:rPr lang="en-US" sz="1200" b="1" dirty="0">
                <a:solidFill>
                  <a:srgbClr val="C00000"/>
                </a:solidFill>
                <a:latin typeface="Calibri" panose="020F0502020204030204" pitchFamily="34" charset="0"/>
                <a:cs typeface="Calibri" panose="020F0502020204030204" pitchFamily="34" charset="0"/>
              </a:rPr>
              <a:t>                        END IF;</a:t>
            </a:r>
          </a:p>
          <a:p>
            <a:pPr>
              <a:defRPr/>
            </a:pPr>
            <a:r>
              <a:rPr lang="en-US" sz="1200" b="1" dirty="0">
                <a:latin typeface="Calibri" panose="020F0502020204030204" pitchFamily="34" charset="0"/>
                <a:cs typeface="Calibri" panose="020F0502020204030204" pitchFamily="34" charset="0"/>
              </a:rPr>
              <a:t>                       -- Se actualiza el nuevo salario si es menor a 24000</a:t>
            </a:r>
          </a:p>
          <a:p>
            <a:pPr>
              <a:defRPr/>
            </a:pPr>
            <a:r>
              <a:rPr lang="en-US" sz="1200" b="1" dirty="0">
                <a:latin typeface="Calibri" panose="020F0502020204030204" pitchFamily="34" charset="0"/>
                <a:cs typeface="Calibri" panose="020F0502020204030204" pitchFamily="34" charset="0"/>
              </a:rPr>
              <a:t>                       UPDATE empleados</a:t>
            </a:r>
          </a:p>
          <a:p>
            <a:pPr>
              <a:defRPr/>
            </a:pPr>
            <a:r>
              <a:rPr lang="en-US" sz="1200" b="1" dirty="0">
                <a:latin typeface="Calibri" panose="020F0502020204030204" pitchFamily="34" charset="0"/>
                <a:cs typeface="Calibri" panose="020F0502020204030204" pitchFamily="34" charset="0"/>
              </a:rPr>
              <a:t>                                SET salary= reg_datos_emp.salary + v_bonif_annos</a:t>
            </a:r>
          </a:p>
          <a:p>
            <a:pPr>
              <a:defRPr/>
            </a:pPr>
            <a:r>
              <a:rPr lang="en-US" sz="1200" b="1" dirty="0">
                <a:latin typeface="Calibri" panose="020F0502020204030204" pitchFamily="34" charset="0"/>
                <a:cs typeface="Calibri" panose="020F0502020204030204" pitchFamily="34" charset="0"/>
              </a:rPr>
              <a:t>                         WHERE employee_id=reg_datos_emp.id_emp; </a:t>
            </a:r>
          </a:p>
          <a:p>
            <a:pPr>
              <a:defRPr/>
            </a:pPr>
            <a:r>
              <a:rPr lang="en-US" sz="1200" b="1" dirty="0">
                <a:latin typeface="Calibri" panose="020F0502020204030204" pitchFamily="34" charset="0"/>
                <a:cs typeface="Calibri" panose="020F0502020204030204" pitchFamily="34" charset="0"/>
              </a:rPr>
              <a:t>                </a:t>
            </a:r>
            <a:r>
              <a:rPr lang="en-US" sz="1200" b="1" dirty="0">
                <a:solidFill>
                  <a:srgbClr val="C00000"/>
                </a:solidFill>
                <a:latin typeface="Calibri" panose="020F0502020204030204" pitchFamily="34" charset="0"/>
                <a:cs typeface="Calibri" panose="020F0502020204030204" pitchFamily="34" charset="0"/>
              </a:rPr>
              <a:t> EXCEPTION </a:t>
            </a:r>
          </a:p>
          <a:p>
            <a:pPr>
              <a:defRPr/>
            </a:pPr>
            <a:r>
              <a:rPr lang="en-US" sz="1200" b="1" dirty="0">
                <a:solidFill>
                  <a:srgbClr val="C00000"/>
                </a:solidFill>
                <a:latin typeface="Calibri" panose="020F0502020204030204" pitchFamily="34" charset="0"/>
                <a:cs typeface="Calibri" panose="020F0502020204030204" pitchFamily="34" charset="0"/>
              </a:rPr>
              <a:t>                 WHEN salario_fuera_rango THEN </a:t>
            </a:r>
            <a:r>
              <a:rPr lang="en-US" sz="1200" b="1" dirty="0">
                <a:solidFill>
                  <a:schemeClr val="tx1"/>
                </a:solidFill>
                <a:latin typeface="Calibri" panose="020F0502020204030204" pitchFamily="34" charset="0"/>
                <a:cs typeface="Calibri" panose="020F0502020204030204" pitchFamily="34" charset="0"/>
              </a:rPr>
              <a:t>-- inserta a los empleados cuyo nuevo salario es mayor a 24</a:t>
            </a:r>
          </a:p>
          <a:p>
            <a:pPr>
              <a:defRPr/>
            </a:pPr>
            <a:r>
              <a:rPr lang="en-US" sz="1200" b="1" dirty="0">
                <a:solidFill>
                  <a:srgbClr val="C00000"/>
                </a:solidFill>
                <a:latin typeface="Calibri" panose="020F0502020204030204" pitchFamily="34" charset="0"/>
                <a:cs typeface="Calibri" panose="020F0502020204030204" pitchFamily="34" charset="0"/>
              </a:rPr>
              <a:t>                              INSERT INTO error_proceso  -- Inserta en la tabla de errores </a:t>
            </a:r>
          </a:p>
          <a:p>
            <a:pPr>
              <a:defRPr/>
            </a:pPr>
            <a:r>
              <a:rPr lang="en-US" sz="1200" b="1" dirty="0">
                <a:solidFill>
                  <a:srgbClr val="C00000"/>
                </a:solidFill>
                <a:latin typeface="Calibri" panose="020F0502020204030204" pitchFamily="34" charset="0"/>
                <a:cs typeface="Calibri" panose="020F0502020204030204" pitchFamily="34" charset="0"/>
              </a:rPr>
              <a:t>                              VALUES(SEQ_ERROR_PROC.NEXTVAL,'Error al actualizar empleado: ' ||  reg_datos_emp.id_emp,</a:t>
            </a:r>
          </a:p>
          <a:p>
            <a:pPr>
              <a:defRPr/>
            </a:pPr>
            <a:r>
              <a:rPr lang="en-US" sz="1200" b="1" dirty="0">
                <a:solidFill>
                  <a:srgbClr val="C00000"/>
                </a:solidFill>
                <a:latin typeface="Calibri" panose="020F0502020204030204" pitchFamily="34" charset="0"/>
                <a:cs typeface="Calibri" panose="020F0502020204030204" pitchFamily="34" charset="0"/>
              </a:rPr>
              <a:t>                                              'Salario supera el límite de 2000’);</a:t>
            </a:r>
          </a:p>
          <a:p>
            <a:pPr>
              <a:defRPr/>
            </a:pPr>
            <a:r>
              <a:rPr lang="en-US" sz="1200" b="1" dirty="0">
                <a:latin typeface="Calibri" panose="020F0502020204030204" pitchFamily="34" charset="0"/>
                <a:cs typeface="Calibri" panose="020F0502020204030204" pitchFamily="34" charset="0"/>
              </a:rPr>
              <a:t>                 END;</a:t>
            </a:r>
          </a:p>
          <a:p>
            <a:pPr>
              <a:defRPr/>
            </a:pPr>
            <a:r>
              <a:rPr lang="en-US" sz="1200" b="1" dirty="0">
                <a:latin typeface="Calibri" panose="020F0502020204030204" pitchFamily="34" charset="0"/>
                <a:cs typeface="Calibri" panose="020F0502020204030204" pitchFamily="34" charset="0"/>
              </a:rPr>
              <a:t>                 COMMIT;</a:t>
            </a:r>
          </a:p>
          <a:p>
            <a:pPr>
              <a:defRPr/>
            </a:pPr>
            <a:r>
              <a:rPr lang="en-US" sz="1200" b="1" dirty="0">
                <a:latin typeface="Calibri" panose="020F0502020204030204" pitchFamily="34" charset="0"/>
                <a:cs typeface="Calibri" panose="020F0502020204030204" pitchFamily="34" charset="0"/>
              </a:rPr>
              <a:t>           END IF;</a:t>
            </a:r>
          </a:p>
          <a:p>
            <a:pPr>
              <a:defRPr/>
            </a:pPr>
            <a:r>
              <a:rPr lang="en-US" sz="1200" b="1" dirty="0">
                <a:latin typeface="Calibri" panose="020F0502020204030204" pitchFamily="34" charset="0"/>
                <a:cs typeface="Calibri" panose="020F0502020204030204" pitchFamily="34" charset="0"/>
              </a:rPr>
              <a:t> END LOOP;</a:t>
            </a:r>
          </a:p>
          <a:p>
            <a:pPr>
              <a:defRPr/>
            </a:pPr>
            <a:r>
              <a:rPr lang="en-US" sz="1200" b="1" dirty="0">
                <a:latin typeface="Calibri" panose="020F0502020204030204" pitchFamily="34" charset="0"/>
                <a:cs typeface="Calibri" panose="020F0502020204030204" pitchFamily="34" charset="0"/>
              </a:rPr>
              <a:t>END; </a:t>
            </a:r>
          </a:p>
        </p:txBody>
      </p:sp>
      <p:pic>
        <p:nvPicPr>
          <p:cNvPr id="5" name="Imagen 4">
            <a:extLst>
              <a:ext uri="{FF2B5EF4-FFF2-40B4-BE49-F238E27FC236}">
                <a16:creationId xmlns:a16="http://schemas.microsoft.com/office/drawing/2014/main" id="{8A86E487-F56E-4161-918E-CFAC57A4B1DB}"/>
              </a:ext>
            </a:extLst>
          </p:cNvPr>
          <p:cNvPicPr>
            <a:picLocks noChangeAspect="1"/>
          </p:cNvPicPr>
          <p:nvPr/>
        </p:nvPicPr>
        <p:blipFill>
          <a:blip r:embed="rId3"/>
          <a:stretch>
            <a:fillRect/>
          </a:stretch>
        </p:blipFill>
        <p:spPr>
          <a:xfrm>
            <a:off x="2265134" y="6091609"/>
            <a:ext cx="5847619" cy="447619"/>
          </a:xfrm>
          <a:prstGeom prst="rect">
            <a:avLst/>
          </a:prstGeom>
        </p:spPr>
      </p:pic>
    </p:spTree>
    <p:extLst>
      <p:ext uri="{BB962C8B-B14F-4D97-AF65-F5344CB8AC3E}">
        <p14:creationId xmlns:p14="http://schemas.microsoft.com/office/powerpoint/2010/main" val="1255957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28</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qué son las Excepciones PL/SQL.</a:t>
            </a:r>
          </a:p>
          <a:p>
            <a:pPr marL="393700" indent="-342900" algn="just">
              <a:buFont typeface="Arial" panose="020B0604020202020204" pitchFamily="34" charset="0"/>
              <a:buChar char="•"/>
            </a:pPr>
            <a:r>
              <a:rPr lang="es-CL" sz="2200" dirty="0"/>
              <a:t>Se explicó cómo manejar las Excepciones que se puedan producir durante la ejecución de un bloque PL/SQL.</a:t>
            </a:r>
          </a:p>
          <a:p>
            <a:pPr marL="393700" indent="-342900" algn="just">
              <a:buFont typeface="Arial" panose="020B0604020202020204" pitchFamily="34" charset="0"/>
              <a:buChar char="•"/>
            </a:pPr>
            <a:r>
              <a:rPr lang="es-MX" sz="2200" dirty="0"/>
              <a:t>Se explicó cómo manejar Excepciones Predefinidas de Oracle.</a:t>
            </a:r>
          </a:p>
          <a:p>
            <a:pPr marL="393700" indent="-342900" algn="just">
              <a:buFont typeface="Arial" panose="020B0604020202020204" pitchFamily="34" charset="0"/>
              <a:buChar char="•"/>
            </a:pPr>
            <a:r>
              <a:rPr lang="es-MX" sz="2200" dirty="0"/>
              <a:t>Se explicó cómo usar las funciones SQLCODE y SQLERRM para obtener el código y mensaje de error (respectivamente) de las Excepciones Predefinidas y No Predefinidas de Oracle.</a:t>
            </a:r>
          </a:p>
          <a:p>
            <a:pPr marL="393700" indent="-342900" algn="just">
              <a:buFont typeface="Arial" panose="020B0604020202020204" pitchFamily="34" charset="0"/>
              <a:buChar char="•"/>
            </a:pPr>
            <a:r>
              <a:rPr lang="es-MX" sz="2200" dirty="0"/>
              <a:t>Se explicó </a:t>
            </a:r>
            <a:r>
              <a:rPr lang="es-MX" sz="2200"/>
              <a:t>cómo manejar </a:t>
            </a:r>
            <a:r>
              <a:rPr lang="es-MX" sz="2200" dirty="0"/>
              <a:t>las Excepciones No Predefinidas de Oracle.</a:t>
            </a:r>
          </a:p>
          <a:p>
            <a:pPr marL="393700" indent="-342900" algn="just">
              <a:buFont typeface="Arial" panose="020B0604020202020204" pitchFamily="34" charset="0"/>
              <a:buChar char="•"/>
            </a:pPr>
            <a:r>
              <a:rPr lang="es-MX" sz="2200" dirty="0"/>
              <a:t>Se explicó cómo manejar las Excepciones Definidas por el Usuario.</a:t>
            </a:r>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Qué son las Excepciones PL/SQL.</a:t>
            </a:r>
          </a:p>
          <a:p>
            <a:pPr marL="393700" indent="-342900" algn="just">
              <a:buFont typeface="Arial" panose="020B0604020202020204" pitchFamily="34" charset="0"/>
              <a:buChar char="•"/>
            </a:pPr>
            <a:r>
              <a:rPr lang="es-CL" sz="2200" dirty="0"/>
              <a:t>Cómo manejar las Excepciones que se puedan producir durante la ejecución de un bloque PL/SQL.</a:t>
            </a:r>
          </a:p>
          <a:p>
            <a:pPr marL="393700" indent="-342900" algn="just">
              <a:buFont typeface="Arial" panose="020B0604020202020204" pitchFamily="34" charset="0"/>
              <a:buChar char="•"/>
            </a:pPr>
            <a:r>
              <a:rPr lang="es-MX" sz="2200" dirty="0"/>
              <a:t>Cómo manejar Excepciones Predefinidas de Oracle.</a:t>
            </a:r>
          </a:p>
          <a:p>
            <a:pPr marL="393700" indent="-342900" algn="just">
              <a:buFont typeface="Arial" panose="020B0604020202020204" pitchFamily="34" charset="0"/>
              <a:buChar char="•"/>
            </a:pPr>
            <a:r>
              <a:rPr lang="es-MX" sz="2200" dirty="0"/>
              <a:t>Cómo usar las funciones SQLCODE y SQLERRM para obtener el código y mensaje de error (respectivamente) de las Excepciones Predefinidas y No Predefinidas de Oracle.</a:t>
            </a:r>
          </a:p>
          <a:p>
            <a:pPr marL="393700" indent="-342900" algn="just">
              <a:buFont typeface="Arial" panose="020B0604020202020204" pitchFamily="34" charset="0"/>
              <a:buChar char="•"/>
            </a:pPr>
            <a:r>
              <a:rPr lang="es-MX" sz="2200" dirty="0"/>
              <a:t>Cómo manejar las Excepciones No Predefinidas de Oracle.</a:t>
            </a:r>
          </a:p>
          <a:p>
            <a:pPr marL="393700" indent="-342900" algn="just">
              <a:buFont typeface="Arial" panose="020B0604020202020204" pitchFamily="34" charset="0"/>
              <a:buChar char="•"/>
            </a:pPr>
            <a:r>
              <a:rPr lang="es-MX" sz="2200" dirty="0"/>
              <a:t>Cómo manejar las Excepciones Definidas por el Usuario.</a:t>
            </a:r>
            <a:endParaRPr lang="es-CL" sz="2200" dirty="0"/>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2618509"/>
            <a:ext cx="5995800" cy="2743200"/>
          </a:xfrm>
          <a:prstGeom prst="rect">
            <a:avLst/>
          </a:prstGeom>
        </p:spPr>
        <p:txBody>
          <a:bodyPr spcFirstLastPara="1" wrap="square" lIns="91425" tIns="45700" rIns="91425" bIns="45700" anchor="ctr" anchorCtr="0">
            <a:noAutofit/>
          </a:bodyPr>
          <a:lstStyle/>
          <a:p>
            <a:pPr lvl="0"/>
            <a:r>
              <a:rPr lang="es-ES_tradnl" sz="4800" b="1" dirty="0"/>
              <a:t>Controlar Excepciones que se Produzcan durante la Ejecución del Bloque PL/SQL</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44652"/>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descr="Interfaz de usuario gráfica, Texto, Aplicación&#10;&#10;Descripción generada automáticamente">
            <a:extLst>
              <a:ext uri="{FF2B5EF4-FFF2-40B4-BE49-F238E27FC236}">
                <a16:creationId xmlns:a16="http://schemas.microsoft.com/office/drawing/2014/main" id="{D9877259-6667-4975-A66D-B052946F7EE3}"/>
              </a:ext>
            </a:extLst>
          </p:cNvPr>
          <p:cNvPicPr>
            <a:picLocks noChangeAspect="1"/>
          </p:cNvPicPr>
          <p:nvPr/>
        </p:nvPicPr>
        <p:blipFill>
          <a:blip r:embed="rId3"/>
          <a:stretch>
            <a:fillRect/>
          </a:stretch>
        </p:blipFill>
        <p:spPr>
          <a:xfrm>
            <a:off x="384419" y="1515832"/>
            <a:ext cx="8485714" cy="5190476"/>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7972" y="212725"/>
            <a:ext cx="4423782" cy="813000"/>
          </a:xfrm>
        </p:spPr>
        <p:txBody>
          <a:bodyPr/>
          <a:lstStyle/>
          <a:p>
            <a:pPr lvl="0" defTabSz="457200">
              <a:defRPr/>
            </a:pPr>
            <a:r>
              <a:rPr lang="es-CL" sz="2800" b="1" dirty="0">
                <a:solidFill>
                  <a:prstClr val="white"/>
                </a:solidFill>
                <a:latin typeface="Calibri"/>
              </a:rPr>
              <a:t>Excepciones en PL/SQL</a:t>
            </a:r>
          </a:p>
        </p:txBody>
      </p:sp>
      <p:sp>
        <p:nvSpPr>
          <p:cNvPr id="15" name="Rectangle 3">
            <a:extLst>
              <a:ext uri="{FF2B5EF4-FFF2-40B4-BE49-F238E27FC236}">
                <a16:creationId xmlns:a16="http://schemas.microsoft.com/office/drawing/2014/main" id="{0777AA6D-6EDB-4FF7-869A-3B2F4B80B861}"/>
              </a:ext>
            </a:extLst>
          </p:cNvPr>
          <p:cNvSpPr txBox="1">
            <a:spLocks noChangeArrowheads="1"/>
          </p:cNvSpPr>
          <p:nvPr/>
        </p:nvSpPr>
        <p:spPr bwMode="auto">
          <a:xfrm>
            <a:off x="384419" y="1163292"/>
            <a:ext cx="8352928" cy="432048"/>
          </a:xfrm>
          <a:prstGeom prst="rect">
            <a:avLst/>
          </a:prstGeom>
          <a:noFill/>
          <a:ln w="9525">
            <a:noFill/>
            <a:miter lim="800000"/>
            <a:headEnd/>
            <a:tailEnd/>
          </a:ln>
        </p:spPr>
        <p:txBody>
          <a:bodyPr/>
          <a:lstStyle/>
          <a:p>
            <a:pPr algn="ctr" defTabSz="457200">
              <a:lnSpc>
                <a:spcPct val="80000"/>
              </a:lnSpc>
              <a:spcBef>
                <a:spcPct val="20000"/>
              </a:spcBef>
            </a:pPr>
            <a:r>
              <a:rPr lang="es-CL" sz="2000" b="1" dirty="0">
                <a:solidFill>
                  <a:srgbClr val="C00000"/>
                </a:solidFill>
                <a:latin typeface="Calibri" panose="020F0502020204030204" pitchFamily="34" charset="0"/>
                <a:cs typeface="Calibri" panose="020F0502020204030204" pitchFamily="34" charset="0"/>
              </a:rPr>
              <a:t>¿Cómo controlar el error que se produce durante la ejecución del Bloque?</a:t>
            </a:r>
          </a:p>
          <a:p>
            <a:pPr algn="ctr" defTabSz="457200">
              <a:lnSpc>
                <a:spcPct val="80000"/>
              </a:lnSpc>
              <a:spcBef>
                <a:spcPct val="20000"/>
              </a:spcBef>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p:txBody>
      </p:sp>
      <p:pic>
        <p:nvPicPr>
          <p:cNvPr id="23" name="Imagen 22" descr="Interfaz de usuario gráfica, Texto, Aplicación, Correo electrónico&#10;&#10;Descripción generada automáticamente">
            <a:extLst>
              <a:ext uri="{FF2B5EF4-FFF2-40B4-BE49-F238E27FC236}">
                <a16:creationId xmlns:a16="http://schemas.microsoft.com/office/drawing/2014/main" id="{263CF5EA-639F-448E-98F8-400436BDA088}"/>
              </a:ext>
            </a:extLst>
          </p:cNvPr>
          <p:cNvPicPr>
            <a:picLocks noChangeAspect="1"/>
          </p:cNvPicPr>
          <p:nvPr/>
        </p:nvPicPr>
        <p:blipFill>
          <a:blip r:embed="rId4"/>
          <a:stretch>
            <a:fillRect/>
          </a:stretch>
        </p:blipFill>
        <p:spPr>
          <a:xfrm>
            <a:off x="4450977" y="3464062"/>
            <a:ext cx="4558552" cy="1339916"/>
          </a:xfrm>
          <a:prstGeom prst="rect">
            <a:avLst/>
          </a:prstGeom>
        </p:spPr>
      </p:pic>
      <p:sp>
        <p:nvSpPr>
          <p:cNvPr id="19" name="Rectangle 3">
            <a:extLst>
              <a:ext uri="{FF2B5EF4-FFF2-40B4-BE49-F238E27FC236}">
                <a16:creationId xmlns:a16="http://schemas.microsoft.com/office/drawing/2014/main" id="{4EA8E05B-74D4-4396-A4E8-91D5C45A9D89}"/>
              </a:ext>
            </a:extLst>
          </p:cNvPr>
          <p:cNvSpPr txBox="1">
            <a:spLocks noChangeArrowheads="1"/>
          </p:cNvSpPr>
          <p:nvPr/>
        </p:nvSpPr>
        <p:spPr bwMode="auto">
          <a:xfrm>
            <a:off x="4402263" y="4005663"/>
            <a:ext cx="2962275" cy="540000"/>
          </a:xfrm>
          <a:prstGeom prst="rect">
            <a:avLst/>
          </a:prstGeom>
          <a:noFill/>
          <a:ln w="38100">
            <a:solidFill>
              <a:srgbClr val="C00000"/>
            </a:solidFill>
            <a:miter lim="800000"/>
            <a:headEnd/>
            <a:tailEnd/>
          </a:ln>
        </p:spPr>
        <p:txBody>
          <a:bodyPr/>
          <a:lstStyle/>
          <a:p>
            <a:pPr algn="ctr" defTabSz="457200">
              <a:lnSpc>
                <a:spcPct val="80000"/>
              </a:lnSpc>
              <a:spcBef>
                <a:spcPct val="20000"/>
              </a:spcBef>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p:txBody>
      </p:sp>
      <p:pic>
        <p:nvPicPr>
          <p:cNvPr id="27" name="Imagen 26" descr="Tabla&#10;&#10;Descripción generada automáticamente">
            <a:extLst>
              <a:ext uri="{FF2B5EF4-FFF2-40B4-BE49-F238E27FC236}">
                <a16:creationId xmlns:a16="http://schemas.microsoft.com/office/drawing/2014/main" id="{6AE1B167-2BB3-4C39-A563-70C2E1FEBDCE}"/>
              </a:ext>
            </a:extLst>
          </p:cNvPr>
          <p:cNvPicPr>
            <a:picLocks noChangeAspect="1"/>
          </p:cNvPicPr>
          <p:nvPr/>
        </p:nvPicPr>
        <p:blipFill>
          <a:blip r:embed="rId5"/>
          <a:stretch>
            <a:fillRect/>
          </a:stretch>
        </p:blipFill>
        <p:spPr>
          <a:xfrm>
            <a:off x="6878327" y="2210424"/>
            <a:ext cx="2104308" cy="860853"/>
          </a:xfrm>
          <a:prstGeom prst="rect">
            <a:avLst/>
          </a:prstGeom>
        </p:spPr>
      </p:pic>
      <p:sp>
        <p:nvSpPr>
          <p:cNvPr id="28" name="Rectangle 3">
            <a:extLst>
              <a:ext uri="{FF2B5EF4-FFF2-40B4-BE49-F238E27FC236}">
                <a16:creationId xmlns:a16="http://schemas.microsoft.com/office/drawing/2014/main" id="{CFA65801-5CD7-4339-A1C9-D5B7A2AACF98}"/>
              </a:ext>
            </a:extLst>
          </p:cNvPr>
          <p:cNvSpPr txBox="1">
            <a:spLocks noChangeArrowheads="1"/>
          </p:cNvSpPr>
          <p:nvPr/>
        </p:nvSpPr>
        <p:spPr bwMode="auto">
          <a:xfrm>
            <a:off x="6746527" y="1966196"/>
            <a:ext cx="2344644" cy="292910"/>
          </a:xfrm>
          <a:prstGeom prst="rect">
            <a:avLst/>
          </a:prstGeom>
          <a:noFill/>
          <a:ln w="38100">
            <a:noFill/>
            <a:miter lim="800000"/>
            <a:headEnd/>
            <a:tailEnd/>
          </a:ln>
        </p:spPr>
        <p:txBody>
          <a:bodyPr/>
          <a:lstStyle/>
          <a:p>
            <a:pPr algn="ctr" defTabSz="457200">
              <a:lnSpc>
                <a:spcPct val="80000"/>
              </a:lnSpc>
              <a:spcBef>
                <a:spcPct val="20000"/>
              </a:spcBef>
            </a:pPr>
            <a:r>
              <a:rPr lang="es-CL" sz="1300" b="1" dirty="0">
                <a:solidFill>
                  <a:srgbClr val="008000"/>
                </a:solidFill>
                <a:latin typeface="Calibri" panose="020F0502020204030204" pitchFamily="34" charset="0"/>
                <a:cs typeface="Calibri" panose="020F0502020204030204" pitchFamily="34" charset="0"/>
              </a:rPr>
              <a:t>Tabla TRAMO_ASIG_JEFE</a:t>
            </a:r>
            <a:r>
              <a:rPr lang="es-CL" sz="2000" dirty="0">
                <a:latin typeface="Calibri" panose="020F0502020204030204" pitchFamily="34" charset="0"/>
                <a:ea typeface="Arial Unicode MS"/>
                <a:cs typeface="Calibri" panose="020F0502020204030204" pitchFamily="34" charset="0"/>
              </a:rPr>
              <a:t>					</a:t>
            </a: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a:p>
            <a:pPr lvl="1" algn="ctr" defTabSz="457200">
              <a:lnSpc>
                <a:spcPct val="80000"/>
              </a:lnSpc>
              <a:spcBef>
                <a:spcPct val="20000"/>
              </a:spcBef>
            </a:pPr>
            <a:r>
              <a:rPr lang="es-CL" sz="2000" dirty="0">
                <a:latin typeface="Calibri" panose="020F0502020204030204" pitchFamily="34" charset="0"/>
                <a:ea typeface="Arial Unicode MS"/>
                <a:cs typeface="Calibri" panose="020F0502020204030204" pitchFamily="34" charset="0"/>
              </a:rPr>
              <a:t>											</a:t>
            </a: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marL="609600" indent="-609600" algn="ctr" defTabSz="457200">
              <a:lnSpc>
                <a:spcPct val="80000"/>
              </a:lnSpc>
              <a:spcBef>
                <a:spcPct val="20000"/>
              </a:spcBef>
              <a:buFont typeface="Arial" charset="0"/>
              <a:buChar char="•"/>
            </a:pPr>
            <a:endParaRPr lang="es-CL" sz="2000" dirty="0">
              <a:latin typeface="Calibri" panose="020F0502020204030204" pitchFamily="34" charset="0"/>
              <a:ea typeface="Arial Unicode MS"/>
              <a:cs typeface="Calibri" panose="020F0502020204030204" pitchFamily="34" charset="0"/>
            </a:endParaRPr>
          </a:p>
          <a:p>
            <a:pPr algn="ctr" defTabSz="457200">
              <a:lnSpc>
                <a:spcPct val="80000"/>
              </a:lnSpc>
              <a:spcBef>
                <a:spcPct val="20000"/>
              </a:spcBef>
            </a:pPr>
            <a:endParaRPr lang="es-CL" sz="2000" dirty="0">
              <a:latin typeface="Calibri" panose="020F0502020204030204" pitchFamily="34" charset="0"/>
              <a:ea typeface="Arial Unicode MS"/>
              <a:cs typeface="Calibri" panose="020F0502020204030204" pitchFamily="34" charset="0"/>
            </a:endParaRPr>
          </a:p>
        </p:txBody>
      </p:sp>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504" y="212725"/>
            <a:ext cx="4486844" cy="813000"/>
          </a:xfrm>
        </p:spPr>
        <p:txBody>
          <a:bodyPr/>
          <a:lstStyle/>
          <a:p>
            <a:pPr lvl="0" defTabSz="457200">
              <a:defRPr/>
            </a:pPr>
            <a:r>
              <a:rPr lang="es-CL" sz="2800" b="1" dirty="0">
                <a:solidFill>
                  <a:prstClr val="white"/>
                </a:solidFill>
                <a:latin typeface="Calibri"/>
              </a:rPr>
              <a:t>Excepciones en PL/SQL </a:t>
            </a:r>
          </a:p>
        </p:txBody>
      </p:sp>
      <p:pic>
        <p:nvPicPr>
          <p:cNvPr id="7" name="Imagen 6">
            <a:extLst>
              <a:ext uri="{FF2B5EF4-FFF2-40B4-BE49-F238E27FC236}">
                <a16:creationId xmlns:a16="http://schemas.microsoft.com/office/drawing/2014/main" id="{2A2A0275-386B-4ECB-BA07-F96C15DC10E6}"/>
              </a:ext>
            </a:extLst>
          </p:cNvPr>
          <p:cNvPicPr>
            <a:picLocks noChangeAspect="1"/>
          </p:cNvPicPr>
          <p:nvPr/>
        </p:nvPicPr>
        <p:blipFill>
          <a:blip r:embed="rId3"/>
          <a:stretch>
            <a:fillRect/>
          </a:stretch>
        </p:blipFill>
        <p:spPr>
          <a:xfrm>
            <a:off x="1367940" y="1107243"/>
            <a:ext cx="6408120" cy="5618714"/>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504" y="212725"/>
            <a:ext cx="4486844" cy="813000"/>
          </a:xfrm>
        </p:spPr>
        <p:txBody>
          <a:bodyPr/>
          <a:lstStyle/>
          <a:p>
            <a:pPr lvl="0" defTabSz="457200">
              <a:defRPr/>
            </a:pPr>
            <a:r>
              <a:rPr lang="es-CL" sz="2800" b="1" dirty="0">
                <a:solidFill>
                  <a:prstClr val="white"/>
                </a:solidFill>
                <a:latin typeface="Calibri"/>
              </a:rPr>
              <a:t>Excepciones en PL/SQL </a:t>
            </a:r>
          </a:p>
        </p:txBody>
      </p:sp>
      <p:pic>
        <p:nvPicPr>
          <p:cNvPr id="4" name="Imagen 3">
            <a:extLst>
              <a:ext uri="{FF2B5EF4-FFF2-40B4-BE49-F238E27FC236}">
                <a16:creationId xmlns:a16="http://schemas.microsoft.com/office/drawing/2014/main" id="{124327DD-EB59-4895-BC91-DBFB2B1C7892}"/>
              </a:ext>
            </a:extLst>
          </p:cNvPr>
          <p:cNvPicPr>
            <a:picLocks noChangeAspect="1"/>
          </p:cNvPicPr>
          <p:nvPr/>
        </p:nvPicPr>
        <p:blipFill>
          <a:blip r:embed="rId3"/>
          <a:stretch>
            <a:fillRect/>
          </a:stretch>
        </p:blipFill>
        <p:spPr>
          <a:xfrm>
            <a:off x="182880" y="1241854"/>
            <a:ext cx="8778240" cy="5412604"/>
          </a:xfrm>
          <a:prstGeom prst="rect">
            <a:avLst/>
          </a:prstGeom>
        </p:spPr>
      </p:pic>
    </p:spTree>
    <p:extLst>
      <p:ext uri="{BB962C8B-B14F-4D97-AF65-F5344CB8AC3E}">
        <p14:creationId xmlns:p14="http://schemas.microsoft.com/office/powerpoint/2010/main" val="124059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6696A47-D280-4AFD-963F-6F0B629213E9}"/>
              </a:ext>
            </a:extLst>
          </p:cNvPr>
          <p:cNvSpPr>
            <a:spLocks noGrp="1"/>
          </p:cNvSpPr>
          <p:nvPr>
            <p:ph type="title"/>
          </p:nvPr>
        </p:nvSpPr>
        <p:spPr>
          <a:xfrm>
            <a:off x="1561384" y="212725"/>
            <a:ext cx="4477466" cy="813000"/>
          </a:xfrm>
        </p:spPr>
        <p:txBody>
          <a:bodyPr/>
          <a:lstStyle/>
          <a:p>
            <a:pPr lvl="0" defTabSz="457200">
              <a:defRPr/>
            </a:pPr>
            <a:r>
              <a:rPr lang="es-MX" sz="2800" b="1" dirty="0">
                <a:solidFill>
                  <a:prstClr val="white"/>
                </a:solidFill>
                <a:latin typeface="Calibri"/>
              </a:rPr>
              <a:t>Tipos de Excepciones</a:t>
            </a:r>
            <a:endParaRPr lang="es-CL" sz="2800" b="1" dirty="0">
              <a:solidFill>
                <a:prstClr val="white"/>
              </a:solidFill>
              <a:latin typeface="Calibri"/>
            </a:endParaRPr>
          </a:p>
        </p:txBody>
      </p:sp>
      <p:pic>
        <p:nvPicPr>
          <p:cNvPr id="33" name="Imagen 32">
            <a:extLst>
              <a:ext uri="{FF2B5EF4-FFF2-40B4-BE49-F238E27FC236}">
                <a16:creationId xmlns:a16="http://schemas.microsoft.com/office/drawing/2014/main" id="{2A29061C-B216-403A-811D-4F61F9AE6B7B}"/>
              </a:ext>
            </a:extLst>
          </p:cNvPr>
          <p:cNvPicPr>
            <a:picLocks noChangeAspect="1"/>
          </p:cNvPicPr>
          <p:nvPr/>
        </p:nvPicPr>
        <p:blipFill>
          <a:blip r:embed="rId3"/>
          <a:stretch>
            <a:fillRect/>
          </a:stretch>
        </p:blipFill>
        <p:spPr>
          <a:xfrm>
            <a:off x="67235" y="1423854"/>
            <a:ext cx="9022976" cy="5045279"/>
          </a:xfrm>
          <a:prstGeom prst="rect">
            <a:avLst/>
          </a:prstGeom>
        </p:spPr>
      </p:pic>
    </p:spTree>
    <p:extLst>
      <p:ext uri="{BB962C8B-B14F-4D97-AF65-F5344CB8AC3E}">
        <p14:creationId xmlns:p14="http://schemas.microsoft.com/office/powerpoint/2010/main" val="382936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Manejo de las Excepciones</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400900" y="1150642"/>
            <a:ext cx="2088000" cy="198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Un controlador es una cláusula WHEN que especifica el nombre de excepción y las sentencias que se ejecutan</a:t>
            </a: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53501" y="1150642"/>
            <a:ext cx="2088000" cy="198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incluir las excepciones que se deseen para controlar excepciones específicas</a:t>
            </a: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893058" y="1150642"/>
            <a:ext cx="2088000" cy="1980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No se puede tener varios controladores para una misma excepción</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30159" y="1150642"/>
            <a:ext cx="2088000" cy="198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Se puede manejar cualquier error al incluir su controlador en la sección de Control de Excepciones</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336317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3649717"/>
            <a:ext cx="7030116"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EXCEPTION</a:t>
            </a:r>
          </a:p>
          <a:p>
            <a:pPr>
              <a:defRPr/>
            </a:pPr>
            <a:r>
              <a:rPr lang="en-US" sz="1600" b="1" dirty="0">
                <a:latin typeface="Calibri" panose="020F0502020204030204" pitchFamily="34" charset="0"/>
                <a:cs typeface="Calibri" panose="020F0502020204030204" pitchFamily="34" charset="0"/>
              </a:rPr>
              <a:t>  WHEN </a:t>
            </a:r>
            <a:r>
              <a:rPr lang="en-US" sz="1600" b="1" i="1" dirty="0">
                <a:latin typeface="Calibri" panose="020F0502020204030204" pitchFamily="34" charset="0"/>
                <a:cs typeface="Calibri" panose="020F0502020204030204" pitchFamily="34" charset="0"/>
              </a:rPr>
              <a:t>excepción1</a:t>
            </a:r>
            <a:r>
              <a:rPr lang="en-US" sz="1600" b="1" dirty="0">
                <a:latin typeface="Calibri" panose="020F0502020204030204" pitchFamily="34" charset="0"/>
                <a:cs typeface="Calibri" panose="020F0502020204030204" pitchFamily="34" charset="0"/>
              </a:rPr>
              <a:t> [OR </a:t>
            </a:r>
            <a:r>
              <a:rPr lang="en-US" sz="1600" b="1" i="1" dirty="0">
                <a:latin typeface="Calibri" panose="020F0502020204030204" pitchFamily="34" charset="0"/>
                <a:cs typeface="Calibri" panose="020F0502020204030204" pitchFamily="34" charset="0"/>
              </a:rPr>
              <a:t>excepción2</a:t>
            </a:r>
            <a:r>
              <a:rPr lang="en-US" sz="1600" b="1" dirty="0">
                <a:latin typeface="Calibri" panose="020F0502020204030204" pitchFamily="34" charset="0"/>
                <a:cs typeface="Calibri" panose="020F0502020204030204" pitchFamily="34" charset="0"/>
              </a:rPr>
              <a:t> . . .] THEN</a:t>
            </a:r>
          </a:p>
          <a:p>
            <a:pPr>
              <a:defRPr/>
            </a:pP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sentencia1</a:t>
            </a:r>
            <a:r>
              <a:rPr lang="en-US" sz="1600" b="1" dirty="0">
                <a:latin typeface="Calibri" panose="020F0502020204030204" pitchFamily="34" charset="0"/>
                <a:cs typeface="Calibri" panose="020F0502020204030204" pitchFamily="34" charset="0"/>
              </a:rPr>
              <a:t>;</a:t>
            </a:r>
          </a:p>
          <a:p>
            <a:pPr>
              <a:defRPr/>
            </a:pPr>
            <a:r>
              <a:rPr lang="en-US" sz="1600" b="1" i="1" dirty="0">
                <a:latin typeface="Calibri" panose="020F0502020204030204" pitchFamily="34" charset="0"/>
                <a:cs typeface="Calibri" panose="020F0502020204030204" pitchFamily="34" charset="0"/>
              </a:rPr>
              <a:t>    sentencia2</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[WHEN </a:t>
            </a:r>
            <a:r>
              <a:rPr lang="en-US" sz="1600" b="1" i="1" dirty="0">
                <a:latin typeface="Calibri" panose="020F0502020204030204" pitchFamily="34" charset="0"/>
                <a:cs typeface="Calibri" panose="020F0502020204030204" pitchFamily="34" charset="0"/>
              </a:rPr>
              <a:t>excepciónM</a:t>
            </a:r>
            <a:r>
              <a:rPr lang="en-US" sz="1600" b="1" dirty="0">
                <a:latin typeface="Calibri" panose="020F0502020204030204" pitchFamily="34" charset="0"/>
                <a:cs typeface="Calibri" panose="020F0502020204030204" pitchFamily="34" charset="0"/>
              </a:rPr>
              <a:t> [OR </a:t>
            </a:r>
            <a:r>
              <a:rPr lang="en-US" sz="1600" b="1" i="1" dirty="0">
                <a:latin typeface="Calibri" panose="020F0502020204030204" pitchFamily="34" charset="0"/>
                <a:cs typeface="Calibri" panose="020F0502020204030204" pitchFamily="34" charset="0"/>
              </a:rPr>
              <a:t>excepciónN</a:t>
            </a:r>
            <a:r>
              <a:rPr lang="en-US" sz="1600" b="1" dirty="0">
                <a:latin typeface="Calibri" panose="020F0502020204030204" pitchFamily="34" charset="0"/>
                <a:cs typeface="Calibri" panose="020F0502020204030204" pitchFamily="34" charset="0"/>
              </a:rPr>
              <a:t> . . .] THEN</a:t>
            </a:r>
          </a:p>
          <a:p>
            <a:pPr>
              <a:defRPr/>
            </a:pPr>
            <a:r>
              <a:rPr lang="en-US" sz="1600" b="1" i="1" dirty="0">
                <a:latin typeface="Calibri" panose="020F0502020204030204" pitchFamily="34" charset="0"/>
                <a:cs typeface="Calibri" panose="020F0502020204030204" pitchFamily="34" charset="0"/>
              </a:rPr>
              <a:t>    sentencia1</a:t>
            </a:r>
            <a:r>
              <a:rPr lang="en-US" sz="1600" b="1" dirty="0">
                <a:latin typeface="Calibri" panose="020F0502020204030204" pitchFamily="34" charset="0"/>
                <a:cs typeface="Calibri" panose="020F0502020204030204" pitchFamily="34" charset="0"/>
              </a:rPr>
              <a:t>;</a:t>
            </a:r>
          </a:p>
          <a:p>
            <a:pPr>
              <a:defRPr/>
            </a:pPr>
            <a:r>
              <a:rPr lang="en-US" sz="1600" b="1" i="1" dirty="0">
                <a:latin typeface="Calibri" panose="020F0502020204030204" pitchFamily="34" charset="0"/>
                <a:cs typeface="Calibri" panose="020F0502020204030204" pitchFamily="34" charset="0"/>
              </a:rPr>
              <a:t>    sentencia2</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[WHEN OTHERS THEN</a:t>
            </a:r>
          </a:p>
          <a:p>
            <a:pPr>
              <a:defRPr/>
            </a:pPr>
            <a:r>
              <a:rPr lang="en-US" sz="1600" b="1" i="1" dirty="0">
                <a:latin typeface="Calibri" panose="020F0502020204030204" pitchFamily="34" charset="0"/>
                <a:cs typeface="Calibri" panose="020F0502020204030204" pitchFamily="34" charset="0"/>
              </a:rPr>
              <a:t>    sentencia1</a:t>
            </a:r>
            <a:r>
              <a:rPr lang="en-US" sz="1600" b="1" dirty="0">
                <a:latin typeface="Calibri" panose="020F0502020204030204" pitchFamily="34" charset="0"/>
                <a:cs typeface="Calibri" panose="020F0502020204030204" pitchFamily="34" charset="0"/>
              </a:rPr>
              <a:t>;</a:t>
            </a:r>
          </a:p>
          <a:p>
            <a:pPr>
              <a:defRPr/>
            </a:pPr>
            <a:r>
              <a:rPr lang="en-US" sz="1600" b="1" i="1" dirty="0">
                <a:latin typeface="Calibri" panose="020F0502020204030204" pitchFamily="34" charset="0"/>
                <a:cs typeface="Calibri" panose="020F0502020204030204" pitchFamily="34" charset="0"/>
              </a:rPr>
              <a:t>    sentencia2</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 . .]</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199744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9081C4-8104-4488-8131-A5503A4898AF}"/>
</file>

<file path=customXml/itemProps2.xml><?xml version="1.0" encoding="utf-8"?>
<ds:datastoreItem xmlns:ds="http://schemas.openxmlformats.org/officeDocument/2006/customXml" ds:itemID="{77D2375E-C83A-49D9-ACC4-10C2B884D7DC}"/>
</file>

<file path=customXml/itemProps3.xml><?xml version="1.0" encoding="utf-8"?>
<ds:datastoreItem xmlns:ds="http://schemas.openxmlformats.org/officeDocument/2006/customXml" ds:itemID="{D3091ECC-9EFD-4716-A025-97410C9288EC}"/>
</file>

<file path=docProps/app.xml><?xml version="1.0" encoding="utf-8"?>
<Properties xmlns="http://schemas.openxmlformats.org/officeDocument/2006/extended-properties" xmlns:vt="http://schemas.openxmlformats.org/officeDocument/2006/docPropsVTypes">
  <TotalTime>24629</TotalTime>
  <Words>7526</Words>
  <Application>Microsoft Office PowerPoint</Application>
  <PresentationFormat>Presentación en pantalla (4:3)</PresentationFormat>
  <Paragraphs>569</Paragraphs>
  <Slides>28</Slides>
  <Notes>26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Arial</vt:lpstr>
      <vt:lpstr>Roboto Mono</vt:lpstr>
      <vt:lpstr>Courier New</vt:lpstr>
      <vt:lpstr>Calibri</vt:lpstr>
      <vt:lpstr>Roboto Condensed</vt:lpstr>
      <vt:lpstr>Franklin Gothic</vt:lpstr>
      <vt:lpstr>Bebas Neue</vt:lpstr>
      <vt:lpstr>Tema de Office</vt:lpstr>
      <vt:lpstr>Manejo de Excepciones en Bloques PL/SQL</vt:lpstr>
      <vt:lpstr>Experiencia de Aprendizaje y Competencia Asociada</vt:lpstr>
      <vt:lpstr>Objetivos de la Clase</vt:lpstr>
      <vt:lpstr>Controlar Excepciones que se Produzcan durante la Ejecución del Bloque PL/SQL</vt:lpstr>
      <vt:lpstr>Excepciones en PL/SQL</vt:lpstr>
      <vt:lpstr>Excepciones en PL/SQL </vt:lpstr>
      <vt:lpstr>Excepciones en PL/SQL </vt:lpstr>
      <vt:lpstr>Tipos de Excepciones</vt:lpstr>
      <vt:lpstr>Manejo de las Excepciones</vt:lpstr>
      <vt:lpstr>Manejo de las Excepciones</vt:lpstr>
      <vt:lpstr>Manejo de las Excepciones Predefinidas de Oracle</vt:lpstr>
      <vt:lpstr>Manejo de las Excepciones Predefinidas de Oracle  </vt:lpstr>
      <vt:lpstr>Manejo de las Excepciones Predefinidas de Oracle</vt:lpstr>
      <vt:lpstr>Manejo de las Excepciones Predefinidas de Oracle</vt:lpstr>
      <vt:lpstr>Uso de Funciones SQLCODE y SQLERRM</vt:lpstr>
      <vt:lpstr>Uso de Funciones SQLCODE y SQLERRM  </vt:lpstr>
      <vt:lpstr>Uso de Funciones SQLCODE y SQLERRM</vt:lpstr>
      <vt:lpstr>Uso de Funciones SQLCODE y SQLERRM</vt:lpstr>
      <vt:lpstr>Uso de Funciones SQLCODE y SQLERRM</vt:lpstr>
      <vt:lpstr>Uso de Funciones SQLCODE y SQLERRM</vt:lpstr>
      <vt:lpstr>Manejo de las Excepciones No Predefinidas de Oracle</vt:lpstr>
      <vt:lpstr>Manejo de las Excepciones No Predefinidas de Oracle</vt:lpstr>
      <vt:lpstr>Manejo de las Excepciones No Predefinidas de Oracle</vt:lpstr>
      <vt:lpstr>Manejo de las Excepciones No Predefinidas de Oracle</vt:lpstr>
      <vt:lpstr>Manejo de las Excepciones Definidas por el Usuario</vt:lpstr>
      <vt:lpstr>Manejo de las Excepciones Definidas por el Usuario</vt:lpstr>
      <vt:lpstr>Manejo de las Excepciones Definidas por el Usuario</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1284</cp:revision>
  <dcterms:modified xsi:type="dcterms:W3CDTF">2021-01-24T14:32:57Z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